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77" r:id="rId3"/>
  </p:sldMasterIdLst>
  <p:notesMasterIdLst>
    <p:notesMasterId r:id="rId29"/>
  </p:notesMasterIdLst>
  <p:sldIdLst>
    <p:sldId id="281" r:id="rId4"/>
    <p:sldId id="282" r:id="rId5"/>
    <p:sldId id="283" r:id="rId6"/>
    <p:sldId id="256" r:id="rId7"/>
    <p:sldId id="278" r:id="rId8"/>
    <p:sldId id="279" r:id="rId9"/>
    <p:sldId id="280" r:id="rId10"/>
    <p:sldId id="284" r:id="rId11"/>
    <p:sldId id="285" r:id="rId12"/>
    <p:sldId id="444" r:id="rId13"/>
    <p:sldId id="445" r:id="rId14"/>
    <p:sldId id="446" r:id="rId15"/>
    <p:sldId id="447" r:id="rId16"/>
    <p:sldId id="448" r:id="rId17"/>
    <p:sldId id="449" r:id="rId18"/>
    <p:sldId id="450" r:id="rId19"/>
    <p:sldId id="451" r:id="rId20"/>
    <p:sldId id="452" r:id="rId21"/>
    <p:sldId id="453" r:id="rId22"/>
    <p:sldId id="290" r:id="rId23"/>
    <p:sldId id="301" r:id="rId24"/>
    <p:sldId id="454" r:id="rId25"/>
    <p:sldId id="455" r:id="rId26"/>
    <p:sldId id="456" r:id="rId27"/>
    <p:sldId id="29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B2B2B2"/>
    <a:srgbClr val="C0C0C0"/>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05" d="100"/>
          <a:sy n="105" d="100"/>
        </p:scale>
        <p:origin x="7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20E56-EBF6-4F17-99DE-6CEBECC02EB3}" type="datetimeFigureOut">
              <a:rPr lang="en-US" smtClean="0"/>
              <a:t>8/27/2022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32259-EFCD-433A-8F82-F2D94449C0CE}" type="slidenum">
              <a:rPr lang="en-US" smtClean="0"/>
              <a:t>‹#›</a:t>
            </a:fld>
            <a:endParaRPr lang="en-US"/>
          </a:p>
        </p:txBody>
      </p:sp>
    </p:spTree>
    <p:extLst>
      <p:ext uri="{BB962C8B-B14F-4D97-AF65-F5344CB8AC3E}">
        <p14:creationId xmlns:p14="http://schemas.microsoft.com/office/powerpoint/2010/main" val="2602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8/27/2022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73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8/27/2022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0918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8/27/2022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1652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BD86DA-8BCE-434E-9F11-BBE87915AF95}" type="datetimeFigureOut">
              <a:rPr lang="en-US" smtClean="0">
                <a:solidFill>
                  <a:prstClr val="black">
                    <a:tint val="75000"/>
                  </a:prstClr>
                </a:solidFill>
              </a:rPr>
              <a:pPr/>
              <a:t>8/27/2022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2855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BD86DA-8BCE-434E-9F11-BBE87915AF95}" type="datetimeFigureOut">
              <a:rPr lang="en-US" smtClean="0">
                <a:solidFill>
                  <a:prstClr val="black">
                    <a:tint val="75000"/>
                  </a:prstClr>
                </a:solidFill>
              </a:rPr>
              <a:pPr/>
              <a:t>8/27/2022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97978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BD86DA-8BCE-434E-9F11-BBE87915AF95}" type="datetimeFigureOut">
              <a:rPr lang="en-US" smtClean="0">
                <a:solidFill>
                  <a:prstClr val="black">
                    <a:tint val="75000"/>
                  </a:prstClr>
                </a:solidFill>
              </a:rPr>
              <a:pPr/>
              <a:t>8/27/2022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577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D86DA-8BCE-434E-9F11-BBE87915AF95}" type="datetimeFigureOut">
              <a:rPr lang="en-US" smtClean="0">
                <a:solidFill>
                  <a:prstClr val="black">
                    <a:tint val="75000"/>
                  </a:prstClr>
                </a:solidFill>
              </a:rPr>
              <a:pPr/>
              <a:t>8/27/2022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221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D86DA-8BCE-434E-9F11-BBE87915AF95}" type="datetimeFigureOut">
              <a:rPr lang="en-US" smtClean="0">
                <a:solidFill>
                  <a:prstClr val="black">
                    <a:tint val="75000"/>
                  </a:prstClr>
                </a:solidFill>
              </a:rPr>
              <a:pPr/>
              <a:t>8/27/2022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7450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D86DA-8BCE-434E-9F11-BBE87915AF95}" type="datetimeFigureOut">
              <a:rPr lang="en-US" smtClean="0">
                <a:solidFill>
                  <a:prstClr val="black">
                    <a:tint val="75000"/>
                  </a:prstClr>
                </a:solidFill>
              </a:rPr>
              <a:pPr/>
              <a:t>8/27/2022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35886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8/27/2022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237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D86DA-8BCE-434E-9F11-BBE87915AF95}" type="datetimeFigureOut">
              <a:rPr lang="en-US" smtClean="0">
                <a:solidFill>
                  <a:prstClr val="black">
                    <a:tint val="75000"/>
                  </a:prstClr>
                </a:solidFill>
              </a:rPr>
              <a:pPr/>
              <a:t>8/27/2022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8401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D84F7E-2431-4B6B-9979-84A5721E0917}" type="datetimeFigureOut">
              <a:rPr lang="en-US" smtClean="0">
                <a:solidFill>
                  <a:prstClr val="white">
                    <a:tint val="75000"/>
                  </a:prstClr>
                </a:solidFill>
              </a:rPr>
              <a:pPr/>
              <a:t>8/27/2022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7E5B7AF-0260-481A-8C81-418FFBEFE0F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21602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D84F7E-2431-4B6B-9979-84A5721E0917}" type="datetimeFigureOut">
              <a:rPr lang="en-US" smtClean="0">
                <a:solidFill>
                  <a:prstClr val="white">
                    <a:tint val="75000"/>
                  </a:prstClr>
                </a:solidFill>
              </a:rPr>
              <a:pPr/>
              <a:t>8/27/2022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7E5B7AF-0260-481A-8C81-418FFBEFE0F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5008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D84F7E-2431-4B6B-9979-84A5721E0917}" type="datetimeFigureOut">
              <a:rPr lang="en-US" smtClean="0">
                <a:solidFill>
                  <a:prstClr val="white">
                    <a:tint val="75000"/>
                  </a:prstClr>
                </a:solidFill>
              </a:rPr>
              <a:pPr/>
              <a:t>8/27/2022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7E5B7AF-0260-481A-8C81-418FFBEFE0F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19325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D84F7E-2431-4B6B-9979-84A5721E0917}" type="datetimeFigureOut">
              <a:rPr lang="en-US" smtClean="0">
                <a:solidFill>
                  <a:prstClr val="white">
                    <a:tint val="75000"/>
                  </a:prstClr>
                </a:solidFill>
              </a:rPr>
              <a:pPr/>
              <a:t>8/27/2022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7E5B7AF-0260-481A-8C81-418FFBEFE0F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06026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D84F7E-2431-4B6B-9979-84A5721E0917}" type="datetimeFigureOut">
              <a:rPr lang="en-US" smtClean="0">
                <a:solidFill>
                  <a:prstClr val="white">
                    <a:tint val="75000"/>
                  </a:prstClr>
                </a:solidFill>
              </a:rPr>
              <a:pPr/>
              <a:t>8/27/2022</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A7E5B7AF-0260-481A-8C81-418FFBEFE0F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91725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D84F7E-2431-4B6B-9979-84A5721E0917}" type="datetimeFigureOut">
              <a:rPr lang="en-US" smtClean="0">
                <a:solidFill>
                  <a:prstClr val="white">
                    <a:tint val="75000"/>
                  </a:prstClr>
                </a:solidFill>
              </a:rPr>
              <a:pPr/>
              <a:t>8/27/2022</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A7E5B7AF-0260-481A-8C81-418FFBEFE0F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70361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84F7E-2431-4B6B-9979-84A5721E0917}" type="datetimeFigureOut">
              <a:rPr lang="en-US" smtClean="0">
                <a:solidFill>
                  <a:prstClr val="white">
                    <a:tint val="75000"/>
                  </a:prstClr>
                </a:solidFill>
              </a:rPr>
              <a:pPr/>
              <a:t>8/27/2022</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A7E5B7AF-0260-481A-8C81-418FFBEFE0F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710594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D84F7E-2431-4B6B-9979-84A5721E0917}" type="datetimeFigureOut">
              <a:rPr lang="en-US" smtClean="0">
                <a:solidFill>
                  <a:prstClr val="white">
                    <a:tint val="75000"/>
                  </a:prstClr>
                </a:solidFill>
              </a:rPr>
              <a:pPr/>
              <a:t>8/27/2022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7E5B7AF-0260-481A-8C81-418FFBEFE0F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5896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D84F7E-2431-4B6B-9979-84A5721E0917}" type="datetimeFigureOut">
              <a:rPr lang="en-US" smtClean="0">
                <a:solidFill>
                  <a:prstClr val="white">
                    <a:tint val="75000"/>
                  </a:prstClr>
                </a:solidFill>
              </a:rPr>
              <a:pPr/>
              <a:t>8/27/2022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7E5B7AF-0260-481A-8C81-418FFBEFE0F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90769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D84F7E-2431-4B6B-9979-84A5721E0917}" type="datetimeFigureOut">
              <a:rPr lang="en-US" smtClean="0">
                <a:solidFill>
                  <a:prstClr val="white">
                    <a:tint val="75000"/>
                  </a:prstClr>
                </a:solidFill>
              </a:rPr>
              <a:pPr/>
              <a:t>8/27/2022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7E5B7AF-0260-481A-8C81-418FFBEFE0F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50272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D84F7E-2431-4B6B-9979-84A5721E0917}" type="datetimeFigureOut">
              <a:rPr lang="en-US" smtClean="0">
                <a:solidFill>
                  <a:prstClr val="white">
                    <a:tint val="75000"/>
                  </a:prstClr>
                </a:solidFill>
              </a:rPr>
              <a:pPr/>
              <a:t>8/27/2022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7E5B7AF-0260-481A-8C81-418FFBEFE0F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78829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8/27/2022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D86DA-8BCE-434E-9F11-BBE87915AF95}" type="datetimeFigureOut">
              <a:rPr lang="en-US" smtClean="0">
                <a:solidFill>
                  <a:prstClr val="black">
                    <a:tint val="75000"/>
                  </a:prstClr>
                </a:solidFill>
              </a:rPr>
              <a:pPr/>
              <a:t>8/27/2022</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EDBF08-EB1F-4375-AF17-082EA1CEE6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788820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84F7E-2431-4B6B-9979-84A5721E0917}" type="datetimeFigureOut">
              <a:rPr lang="en-US" smtClean="0">
                <a:solidFill>
                  <a:prstClr val="white">
                    <a:tint val="75000"/>
                  </a:prstClr>
                </a:solidFill>
              </a:rPr>
              <a:pPr/>
              <a:t>8/27/2022</a:t>
            </a:fld>
            <a:endParaRPr lang="en-US">
              <a:solidFill>
                <a:prstClr val="white">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5B7AF-0260-481A-8C81-418FFBEFE0F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56694308"/>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719840" y="189358"/>
            <a:ext cx="8915399" cy="2262781"/>
          </a:xfrm>
        </p:spPr>
        <p:txBody>
          <a:bodyPr>
            <a:normAutofit/>
          </a:bodyPr>
          <a:lstStyle/>
          <a:p>
            <a:pPr algn="ctr"/>
            <a:r>
              <a:rPr lang="en-US" dirty="0">
                <a:latin typeface="Calibri" panose="020F0502020204030204" pitchFamily="34" charset="0"/>
                <a:cs typeface="Calibri" panose="020F0502020204030204" pitchFamily="34" charset="0"/>
              </a:rPr>
              <a:t>Sizzle Awards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Template and Example</a:t>
            </a:r>
            <a:endParaRPr lang="en-US"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719841" y="2563996"/>
            <a:ext cx="8915399" cy="4104646"/>
          </a:xfrm>
        </p:spPr>
        <p:txBody>
          <a:bodyPr>
            <a:normAutofit/>
          </a:bodyPr>
          <a:lstStyle/>
          <a:p>
            <a:pPr algn="ctr"/>
            <a:r>
              <a:rPr lang="en-US" sz="2000" dirty="0">
                <a:solidFill>
                  <a:prstClr val="white"/>
                </a:solidFill>
                <a:latin typeface="Calibri"/>
              </a:rPr>
              <a:t> </a:t>
            </a:r>
            <a:r>
              <a:rPr lang="en-US" sz="2000" dirty="0">
                <a:solidFill>
                  <a:srgbClr val="0070C0"/>
                </a:solidFill>
                <a:latin typeface="Calibri"/>
              </a:rPr>
              <a:t>This PowerPoint contains a template, along with one entry example. Delete the instructions from the template to create your own presentation, </a:t>
            </a:r>
            <a:br>
              <a:rPr lang="en-US" sz="2000" dirty="0">
                <a:solidFill>
                  <a:srgbClr val="0070C0"/>
                </a:solidFill>
                <a:latin typeface="Calibri"/>
              </a:rPr>
            </a:br>
            <a:r>
              <a:rPr lang="en-US" sz="2000" dirty="0">
                <a:solidFill>
                  <a:srgbClr val="0070C0"/>
                </a:solidFill>
                <a:latin typeface="Calibri"/>
              </a:rPr>
              <a:t>and employ the example as a guide. </a:t>
            </a:r>
            <a:endParaRPr lang="en-US" dirty="0">
              <a:solidFill>
                <a:srgbClr val="0070C0"/>
              </a:solidFill>
            </a:endParaRPr>
          </a:p>
        </p:txBody>
      </p:sp>
    </p:spTree>
    <p:extLst>
      <p:ext uri="{BB962C8B-B14F-4D97-AF65-F5344CB8AC3E}">
        <p14:creationId xmlns:p14="http://schemas.microsoft.com/office/powerpoint/2010/main" val="84431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498" y="539256"/>
            <a:ext cx="4076702" cy="5715012"/>
          </a:xfrm>
          <a:prstGeom prst="rect">
            <a:avLst/>
          </a:prstGeom>
        </p:spPr>
      </p:pic>
    </p:spTree>
    <p:extLst>
      <p:ext uri="{BB962C8B-B14F-4D97-AF65-F5344CB8AC3E}">
        <p14:creationId xmlns:p14="http://schemas.microsoft.com/office/powerpoint/2010/main" val="3431944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4340" y="115329"/>
            <a:ext cx="3703320" cy="6583680"/>
          </a:xfrm>
          <a:prstGeom prst="rect">
            <a:avLst/>
          </a:prstGeom>
        </p:spPr>
      </p:pic>
    </p:spTree>
    <p:extLst>
      <p:ext uri="{BB962C8B-B14F-4D97-AF65-F5344CB8AC3E}">
        <p14:creationId xmlns:p14="http://schemas.microsoft.com/office/powerpoint/2010/main" val="196011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1828" y="171632"/>
            <a:ext cx="4869180" cy="6492240"/>
          </a:xfrm>
          <a:prstGeom prst="rect">
            <a:avLst/>
          </a:prstGeom>
        </p:spPr>
      </p:pic>
    </p:spTree>
    <p:extLst>
      <p:ext uri="{BB962C8B-B14F-4D97-AF65-F5344CB8AC3E}">
        <p14:creationId xmlns:p14="http://schemas.microsoft.com/office/powerpoint/2010/main" val="374905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2925" y="185741"/>
            <a:ext cx="3486150" cy="6486525"/>
          </a:xfrm>
          <a:prstGeom prst="rect">
            <a:avLst/>
          </a:prstGeom>
        </p:spPr>
      </p:pic>
    </p:spTree>
    <p:extLst>
      <p:ext uri="{BB962C8B-B14F-4D97-AF65-F5344CB8AC3E}">
        <p14:creationId xmlns:p14="http://schemas.microsoft.com/office/powerpoint/2010/main" val="2562233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3940" y="230659"/>
            <a:ext cx="3189326" cy="6400800"/>
          </a:xfrm>
          <a:prstGeom prst="rect">
            <a:avLst/>
          </a:prstGeom>
        </p:spPr>
      </p:pic>
    </p:spTree>
    <p:extLst>
      <p:ext uri="{BB962C8B-B14F-4D97-AF65-F5344CB8AC3E}">
        <p14:creationId xmlns:p14="http://schemas.microsoft.com/office/powerpoint/2010/main" val="272330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print"/>
          <a:srcRect r="271"/>
          <a:stretch/>
        </p:blipFill>
        <p:spPr>
          <a:xfrm>
            <a:off x="2809877" y="695325"/>
            <a:ext cx="6554487" cy="5467350"/>
          </a:xfrm>
          <a:prstGeom prst="rect">
            <a:avLst/>
          </a:prstGeom>
        </p:spPr>
      </p:pic>
    </p:spTree>
    <p:extLst>
      <p:ext uri="{BB962C8B-B14F-4D97-AF65-F5344CB8AC3E}">
        <p14:creationId xmlns:p14="http://schemas.microsoft.com/office/powerpoint/2010/main" val="1603187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7951" y="137160"/>
            <a:ext cx="2776102" cy="6583680"/>
          </a:xfrm>
          <a:prstGeom prst="rect">
            <a:avLst/>
          </a:prstGeom>
        </p:spPr>
      </p:pic>
      <p:sp>
        <p:nvSpPr>
          <p:cNvPr id="3" name="TextBox 2"/>
          <p:cNvSpPr txBox="1"/>
          <p:nvPr/>
        </p:nvSpPr>
        <p:spPr>
          <a:xfrm>
            <a:off x="8153400" y="6096000"/>
            <a:ext cx="1687834" cy="369332"/>
          </a:xfrm>
          <a:prstGeom prst="rect">
            <a:avLst/>
          </a:prstGeom>
          <a:noFill/>
        </p:spPr>
        <p:txBody>
          <a:bodyPr wrap="none" rtlCol="0">
            <a:spAutoFit/>
          </a:bodyPr>
          <a:lstStyle/>
          <a:p>
            <a:pPr defTabSz="914400"/>
            <a:r>
              <a:rPr lang="en-US" dirty="0">
                <a:solidFill>
                  <a:prstClr val="white"/>
                </a:solidFill>
                <a:latin typeface="Calibri"/>
              </a:rPr>
              <a:t>At-Show Tweets</a:t>
            </a:r>
          </a:p>
        </p:txBody>
      </p:sp>
    </p:spTree>
    <p:extLst>
      <p:ext uri="{BB962C8B-B14F-4D97-AF65-F5344CB8AC3E}">
        <p14:creationId xmlns:p14="http://schemas.microsoft.com/office/powerpoint/2010/main" val="128780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7951" y="137160"/>
            <a:ext cx="2776102" cy="6583680"/>
          </a:xfrm>
          <a:prstGeom prst="rect">
            <a:avLst/>
          </a:prstGeom>
        </p:spPr>
      </p:pic>
    </p:spTree>
    <p:extLst>
      <p:ext uri="{BB962C8B-B14F-4D97-AF65-F5344CB8AC3E}">
        <p14:creationId xmlns:p14="http://schemas.microsoft.com/office/powerpoint/2010/main" val="2239453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673" y="91440"/>
            <a:ext cx="2814659" cy="6675120"/>
          </a:xfrm>
          <a:prstGeom prst="rect">
            <a:avLst/>
          </a:prstGeom>
        </p:spPr>
      </p:pic>
    </p:spTree>
    <p:extLst>
      <p:ext uri="{BB962C8B-B14F-4D97-AF65-F5344CB8AC3E}">
        <p14:creationId xmlns:p14="http://schemas.microsoft.com/office/powerpoint/2010/main" val="3713896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4588" y="489442"/>
            <a:ext cx="5581939" cy="5823698"/>
          </a:xfrm>
          <a:prstGeom prst="rect">
            <a:avLst/>
          </a:prstGeom>
        </p:spPr>
      </p:pic>
    </p:spTree>
    <p:extLst>
      <p:ext uri="{BB962C8B-B14F-4D97-AF65-F5344CB8AC3E}">
        <p14:creationId xmlns:p14="http://schemas.microsoft.com/office/powerpoint/2010/main" val="399685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752601" y="152401"/>
            <a:ext cx="8610600" cy="6740307"/>
          </a:xfrm>
          <a:prstGeom prst="rect">
            <a:avLst/>
          </a:prstGeom>
          <a:noFill/>
        </p:spPr>
        <p:txBody>
          <a:bodyPr wrap="square" rtlCol="0">
            <a:spAutoFit/>
          </a:bodyPr>
          <a:lstStyle/>
          <a:p>
            <a:pPr defTabSz="914400"/>
            <a:r>
              <a:rPr lang="en-US" dirty="0">
                <a:solidFill>
                  <a:srgbClr val="0070C0"/>
                </a:solidFill>
                <a:latin typeface="Calibri"/>
              </a:rPr>
              <a:t>Each entry must have the following four types of slides. Use the exact same font, color, size, positioning, and order shown in the examples to maintain consistency across entries.</a:t>
            </a:r>
          </a:p>
          <a:p>
            <a:pPr defTabSz="914400"/>
            <a:endParaRPr lang="en-US" dirty="0">
              <a:solidFill>
                <a:srgbClr val="0070C0"/>
              </a:solidFill>
              <a:latin typeface="Calibri"/>
            </a:endParaRPr>
          </a:p>
          <a:p>
            <a:pPr marL="342900" indent="-342900" defTabSz="914400">
              <a:buAutoNum type="arabicPeriod"/>
            </a:pPr>
            <a:r>
              <a:rPr lang="en-US" dirty="0">
                <a:solidFill>
                  <a:srgbClr val="0070C0"/>
                </a:solidFill>
                <a:latin typeface="Calibri"/>
              </a:rPr>
              <a:t>Title Slide – Input the client company name (i.e., the </a:t>
            </a:r>
            <a:r>
              <a:rPr lang="en-US" u="sng" dirty="0">
                <a:solidFill>
                  <a:srgbClr val="0070C0"/>
                </a:solidFill>
                <a:latin typeface="Calibri"/>
              </a:rPr>
              <a:t>exhibiting </a:t>
            </a:r>
            <a:r>
              <a:rPr lang="en-US" dirty="0">
                <a:solidFill>
                  <a:srgbClr val="0070C0"/>
                </a:solidFill>
                <a:latin typeface="Calibri"/>
              </a:rPr>
              <a:t>company), along with the category, show name, year, and budget range.</a:t>
            </a:r>
          </a:p>
          <a:p>
            <a:pPr marL="342900" indent="-342900" defTabSz="914400">
              <a:buAutoNum type="arabicPeriod"/>
            </a:pPr>
            <a:r>
              <a:rPr lang="en-US" dirty="0">
                <a:solidFill>
                  <a:srgbClr val="0070C0"/>
                </a:solidFill>
                <a:latin typeface="Calibri"/>
              </a:rPr>
              <a:t>Photo Slides – Include overall and detail images of the completed project. While renderings will be accepted, two to 20 images of the completed project must be included. These photos should be identical to the high-res images submitted as individual files via DropBox. Only one blank slide is included in each template, so copy and paste as necessary to accommodate your photos. </a:t>
            </a:r>
          </a:p>
          <a:p>
            <a:pPr marL="342900" indent="-342900" defTabSz="914400"/>
            <a:r>
              <a:rPr lang="en-US" dirty="0">
                <a:solidFill>
                  <a:srgbClr val="0070C0"/>
                </a:solidFill>
                <a:latin typeface="Calibri"/>
              </a:rPr>
              <a:t>Use one image per slide on a solid black background. Although not required, MINIMAL text (a few words to one short sentence) may be included in white (Font: calibri 18) to describe an image. </a:t>
            </a:r>
          </a:p>
          <a:p>
            <a:pPr marL="342900" indent="-342900" defTabSz="914400"/>
            <a:r>
              <a:rPr lang="en-US" dirty="0">
                <a:solidFill>
                  <a:srgbClr val="0070C0"/>
                </a:solidFill>
                <a:latin typeface="Calibri"/>
              </a:rPr>
              <a:t>If you provide  video(s) (which are optional), write “video” on a blank slide. We will then embed your video into the proper slide after you submit your materials via DropBox. </a:t>
            </a:r>
          </a:p>
          <a:p>
            <a:pPr marL="342900" indent="-342900" defTabSz="914400"/>
            <a:endParaRPr lang="en-US" dirty="0">
              <a:solidFill>
                <a:srgbClr val="0070C0"/>
              </a:solidFill>
              <a:latin typeface="Calibri"/>
            </a:endParaRPr>
          </a:p>
          <a:p>
            <a:pPr marL="342900" indent="-342900" defTabSz="914400"/>
            <a:r>
              <a:rPr lang="en-US" dirty="0">
                <a:solidFill>
                  <a:srgbClr val="0070C0"/>
                </a:solidFill>
                <a:latin typeface="Calibri"/>
              </a:rPr>
              <a:t>3. Written Summary Slide(s) – Provide a written description of the project. You may add slides as necessary to accommodate your text; however, always maintain the font type, size, color, positioning, and order. </a:t>
            </a:r>
          </a:p>
          <a:p>
            <a:pPr marL="342900" indent="-342900" defTabSz="914400"/>
            <a:endParaRPr lang="en-US" dirty="0">
              <a:solidFill>
                <a:srgbClr val="0070C0"/>
              </a:solidFill>
              <a:latin typeface="Calibri"/>
            </a:endParaRPr>
          </a:p>
          <a:p>
            <a:pPr marL="342900" indent="-342900" defTabSz="914400"/>
            <a:r>
              <a:rPr lang="en-US" dirty="0">
                <a:solidFill>
                  <a:srgbClr val="0070C0"/>
                </a:solidFill>
                <a:latin typeface="Calibri"/>
              </a:rPr>
              <a:t>4. Contact Info – List the creative firm(s), production firm(s), and photography firm(s). This is the only slide where names of firms should be mentioned.</a:t>
            </a:r>
          </a:p>
          <a:p>
            <a:pPr marL="342900" indent="-342900" defTabSz="914400"/>
            <a:endParaRPr lang="en-US" dirty="0">
              <a:solidFill>
                <a:prstClr val="white"/>
              </a:solidFill>
              <a:latin typeface="Calibri"/>
            </a:endParaRPr>
          </a:p>
          <a:p>
            <a:pPr marL="342900" indent="-342900" defTabSz="914400">
              <a:buFontTx/>
              <a:buAutoNum type="arabicPeriod"/>
            </a:pPr>
            <a:endParaRPr lang="en-US" dirty="0">
              <a:solidFill>
                <a:prstClr val="white"/>
              </a:solidFill>
              <a:latin typeface="Calibri"/>
            </a:endParaRPr>
          </a:p>
        </p:txBody>
      </p:sp>
    </p:spTree>
    <p:extLst>
      <p:ext uri="{BB962C8B-B14F-4D97-AF65-F5344CB8AC3E}">
        <p14:creationId xmlns:p14="http://schemas.microsoft.com/office/powerpoint/2010/main" val="263766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3055274" y="179204"/>
            <a:ext cx="8915399" cy="477878"/>
          </a:xfrm>
        </p:spPr>
        <p:txBody>
          <a:bodyPr>
            <a:normAutofit fontScale="90000"/>
          </a:bodyPr>
          <a:lstStyle/>
          <a:p>
            <a:pPr algn="r"/>
            <a:r>
              <a:rPr lang="en-US" sz="3200" dirty="0">
                <a:latin typeface="Calibri" panose="020F0502020204030204" pitchFamily="34" charset="0"/>
                <a:cs typeface="Calibri" panose="020F0502020204030204" pitchFamily="34" charset="0"/>
              </a:rPr>
              <a:t>Micron</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lnSpcReduction="10000"/>
          </a:bodyPr>
          <a:lstStyle/>
          <a:p>
            <a:r>
              <a:rPr lang="en-US" dirty="0">
                <a:solidFill>
                  <a:srgbClr val="0070C0"/>
                </a:solidFill>
                <a:latin typeface="Calibri" panose="020F0502020204030204" pitchFamily="34" charset="0"/>
                <a:cs typeface="Calibri" panose="020F0502020204030204" pitchFamily="34" charset="0"/>
              </a:rPr>
              <a:t>Company: </a:t>
            </a:r>
            <a:r>
              <a:rPr lang="en-US" dirty="0">
                <a:latin typeface="Calibri" pitchFamily="34" charset="0"/>
              </a:rPr>
              <a:t>Micron is a global leader in semiconductor memory storage solutions. This promotion started at VMworld, August 24-28, 2019, San Francisco, CA – Moscone Center, but ran through May 4-7, 2019 at Microsoft Ignite in Chicago.</a:t>
            </a:r>
          </a:p>
          <a:p>
            <a:r>
              <a:rPr lang="en-US" dirty="0">
                <a:solidFill>
                  <a:srgbClr val="0070C0"/>
                </a:solidFill>
                <a:latin typeface="Calibri" pitchFamily="34" charset="0"/>
              </a:rPr>
              <a:t>Target Audience: </a:t>
            </a:r>
            <a:r>
              <a:rPr lang="en-US" dirty="0">
                <a:latin typeface="Calibri" pitchFamily="34" charset="0"/>
              </a:rPr>
              <a:t> Technical Influencers and Technical Decision makers in the IT community, specifically database administrators specializing in virtualization. The promotional giveaway focused on this audience’s love of bacon. There is even a </a:t>
            </a:r>
            <a:r>
              <a:rPr lang="en-US" dirty="0" err="1">
                <a:latin typeface="Calibri" pitchFamily="34" charset="0"/>
              </a:rPr>
              <a:t>vBacon</a:t>
            </a:r>
            <a:r>
              <a:rPr lang="en-US" dirty="0">
                <a:latin typeface="Calibri" pitchFamily="34" charset="0"/>
              </a:rPr>
              <a:t> party at the show, so we wanted to draft off of that love.</a:t>
            </a:r>
          </a:p>
          <a:p>
            <a:r>
              <a:rPr lang="en-US" dirty="0">
                <a:solidFill>
                  <a:srgbClr val="0070C0"/>
                </a:solidFill>
                <a:latin typeface="Calibri" panose="020F0502020204030204" pitchFamily="34" charset="0"/>
                <a:cs typeface="Calibri" panose="020F0502020204030204" pitchFamily="34" charset="0"/>
              </a:rPr>
              <a:t>Goals </a:t>
            </a:r>
          </a:p>
          <a:p>
            <a:pPr marL="285750" indent="-285750">
              <a:buFont typeface="Arial" panose="020B0604020202020204" pitchFamily="34" charset="0"/>
              <a:buChar char="•"/>
            </a:pPr>
            <a:r>
              <a:rPr lang="en-US" dirty="0">
                <a:latin typeface="Calibri" pitchFamily="34" charset="0"/>
              </a:rPr>
              <a:t>Increase scanned leads over 2018 by 50%</a:t>
            </a:r>
          </a:p>
          <a:p>
            <a:pPr marL="285750" indent="-285750">
              <a:lnSpc>
                <a:spcPct val="110000"/>
              </a:lnSpc>
              <a:buFont typeface="Arial" panose="020B0604020202020204" pitchFamily="34" charset="0"/>
              <a:buChar char="•"/>
            </a:pPr>
            <a:r>
              <a:rPr lang="en-US" dirty="0">
                <a:latin typeface="Calibri" pitchFamily="34" charset="0"/>
              </a:rPr>
              <a:t>Increase attendance time in booth to &gt;5 min/attendee</a:t>
            </a:r>
          </a:p>
          <a:p>
            <a:pPr marL="285750" indent="-285750">
              <a:lnSpc>
                <a:spcPct val="110000"/>
              </a:lnSpc>
              <a:buFont typeface="Arial" panose="020B0604020202020204" pitchFamily="34" charset="0"/>
              <a:buChar char="•"/>
            </a:pPr>
            <a:r>
              <a:rPr lang="en-US" dirty="0">
                <a:latin typeface="Calibri" pitchFamily="34" charset="0"/>
              </a:rPr>
              <a:t>Gain press &amp; social media mentions – none in 2018</a:t>
            </a:r>
          </a:p>
          <a:p>
            <a:endParaRPr lang="en-US" dirty="0">
              <a:latin typeface="Calibri" pitchFamily="34" charset="0"/>
            </a:endParaRPr>
          </a:p>
          <a:p>
            <a:r>
              <a:rPr lang="en-US" dirty="0">
                <a:solidFill>
                  <a:srgbClr val="0070C0"/>
                </a:solidFill>
                <a:latin typeface="Calibri" pitchFamily="34" charset="0"/>
              </a:rPr>
              <a:t>Project Description/Solution</a:t>
            </a:r>
          </a:p>
          <a:p>
            <a:r>
              <a:rPr lang="en-US" dirty="0">
                <a:solidFill>
                  <a:prstClr val="white"/>
                </a:solidFill>
                <a:latin typeface="Calibri" pitchFamily="34" charset="0"/>
              </a:rPr>
              <a:t>Faced with the challenge of getting noticed at enterprise storage trade shows, we were looking for an innovative giveaway that would bring people to our booth and want to stick around to hear our message. The IT community that belongs to Spiceworks (www.spiceworks.com) was our typical audience.  Looking at some of their user participation contests, we found that bacon was a huge draw (e.g. participate in this survey and get a pound of bacon).  It was getting bigger participation vs. surveys that had consumer electronics as prizes.</a:t>
            </a:r>
          </a:p>
          <a:p>
            <a:endParaRPr lang="en-US"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1447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3055274" y="179204"/>
            <a:ext cx="8915399" cy="477878"/>
          </a:xfrm>
        </p:spPr>
        <p:txBody>
          <a:bodyPr>
            <a:normAutofit fontScale="90000"/>
          </a:bodyPr>
          <a:lstStyle/>
          <a:p>
            <a:pPr algn="r"/>
            <a:r>
              <a:rPr lang="en-US" sz="3200" dirty="0">
                <a:latin typeface="Calibri" panose="020F0502020204030204" pitchFamily="34" charset="0"/>
                <a:cs typeface="Calibri" panose="020F0502020204030204" pitchFamily="34" charset="0"/>
              </a:rPr>
              <a:t>Micron</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a:bodyPr>
          <a:lstStyle/>
          <a:p>
            <a:r>
              <a:rPr lang="en-US" dirty="0">
                <a:solidFill>
                  <a:srgbClr val="0070C0"/>
                </a:solidFill>
                <a:latin typeface="Calibri" panose="020F0502020204030204" pitchFamily="34" charset="0"/>
                <a:cs typeface="Calibri" panose="020F0502020204030204" pitchFamily="34" charset="0"/>
              </a:rPr>
              <a:t>Project Description/Solution:</a:t>
            </a:r>
          </a:p>
          <a:p>
            <a:pPr marL="285750" indent="-285750">
              <a:buFont typeface="Arial" panose="020B0604020202020204" pitchFamily="34" charset="0"/>
              <a:buChar char="•"/>
            </a:pPr>
            <a:r>
              <a:rPr lang="en-US" sz="1800" dirty="0">
                <a:solidFill>
                  <a:prstClr val="white"/>
                </a:solidFill>
                <a:latin typeface="Calibri" pitchFamily="34" charset="0"/>
              </a:rPr>
              <a:t>Because of health and food safety laws, we couldn’t cook bacon in our booth, but we still wanted to have the allure of bacon.  There were a lot of bacon related swag, so we had to be unique</a:t>
            </a:r>
            <a:r>
              <a:rPr lang="en-US" dirty="0">
                <a:solidFill>
                  <a:prstClr val="white"/>
                </a:solidFill>
                <a:latin typeface="Calibri" pitchFamily="34" charset="0"/>
              </a:rPr>
              <a:t>.</a:t>
            </a:r>
          </a:p>
          <a:p>
            <a:pPr marL="285750" indent="-285750">
              <a:buFont typeface="Arial" panose="020B0604020202020204" pitchFamily="34" charset="0"/>
              <a:buChar char="•"/>
            </a:pPr>
            <a:r>
              <a:rPr lang="en-US" sz="1800" dirty="0">
                <a:solidFill>
                  <a:prstClr val="white"/>
                </a:solidFill>
                <a:latin typeface="Calibri" pitchFamily="34" charset="0"/>
              </a:rPr>
              <a:t>We came up with catchphrase “Micron – The Bacon of VMware” (at subsequent events we changed it to Micron – The Bacon of the Enterprise, so it wasn’t show specific). This way we could say that “Much like bacon makes everything taste better, we make VMware run better with our flash technology. Let me show you…”</a:t>
            </a:r>
          </a:p>
          <a:p>
            <a:pPr marL="285750" indent="-285750">
              <a:buFont typeface="Arial" panose="020B0604020202020204" pitchFamily="34" charset="0"/>
              <a:buChar char="•"/>
            </a:pPr>
            <a:r>
              <a:rPr lang="en-US" sz="1800" dirty="0">
                <a:solidFill>
                  <a:prstClr val="white"/>
                </a:solidFill>
                <a:latin typeface="Calibri" pitchFamily="34" charset="0"/>
              </a:rPr>
              <a:t>We found a clothing scent manufacturer –</a:t>
            </a:r>
            <a:r>
              <a:rPr lang="en-US" sz="1800" dirty="0" err="1">
                <a:solidFill>
                  <a:prstClr val="white"/>
                </a:solidFill>
                <a:latin typeface="Calibri" pitchFamily="34" charset="0"/>
              </a:rPr>
              <a:t>Durascent</a:t>
            </a:r>
            <a:r>
              <a:rPr lang="en-US" sz="1800" dirty="0">
                <a:solidFill>
                  <a:prstClr val="white"/>
                </a:solidFill>
                <a:latin typeface="Calibri" pitchFamily="34" charset="0"/>
              </a:rPr>
              <a:t> – that produces scents that can be silkscreened on to textiles, and a silkscreen shop in Tennessee </a:t>
            </a:r>
            <a:r>
              <a:rPr lang="en-US" sz="1800" dirty="0" err="1">
                <a:solidFill>
                  <a:prstClr val="white"/>
                </a:solidFill>
                <a:latin typeface="Calibri" pitchFamily="34" charset="0"/>
              </a:rPr>
              <a:t>NDesigns</a:t>
            </a:r>
            <a:r>
              <a:rPr lang="en-US" sz="1800" dirty="0">
                <a:solidFill>
                  <a:prstClr val="white"/>
                </a:solidFill>
                <a:latin typeface="Calibri" pitchFamily="34" charset="0"/>
              </a:rPr>
              <a:t> (ndesigns.com) that could do bacon scented silk screening. We were fortunate that there were no qualified </a:t>
            </a:r>
            <a:r>
              <a:rPr lang="en-US" sz="1800" dirty="0" err="1">
                <a:solidFill>
                  <a:prstClr val="white"/>
                </a:solidFill>
                <a:latin typeface="Calibri" pitchFamily="34" charset="0"/>
              </a:rPr>
              <a:t>Durascent</a:t>
            </a:r>
            <a:r>
              <a:rPr lang="en-US" sz="1800" dirty="0">
                <a:solidFill>
                  <a:prstClr val="white"/>
                </a:solidFill>
                <a:latin typeface="Calibri" pitchFamily="34" charset="0"/>
              </a:rPr>
              <a:t> distributors west of the Mississippi, so being based our West, we thought we had a pretty unique giveaway.</a:t>
            </a:r>
          </a:p>
          <a:p>
            <a:pPr marL="285750" indent="-285750">
              <a:buFont typeface="Arial" panose="020B0604020202020204" pitchFamily="34" charset="0"/>
              <a:buChar char="•"/>
            </a:pPr>
            <a:r>
              <a:rPr lang="en-US" dirty="0">
                <a:latin typeface="Calibri" pitchFamily="34" charset="0"/>
              </a:rPr>
              <a:t>Our in-house graphic designer came up with the t-shirt design. We wanted it to be 1 color, 1 location to keep the cost down. Also to keep costs &amp; inventory down, we just had the shirts in 2 sizes – Large &amp; XL.  Reason being is we really didn’t expect people to wear the shirts, we wanted them to hang in their office, or show off to friends.</a:t>
            </a:r>
          </a:p>
          <a:p>
            <a:pPr marL="285750" indent="-285750">
              <a:buFont typeface="Arial" panose="020B0604020202020204" pitchFamily="34" charset="0"/>
              <a:buChar char="•"/>
            </a:pPr>
            <a:endParaRPr lang="en-US" sz="1800" dirty="0">
              <a:solidFill>
                <a:prstClr val="white"/>
              </a:solidFill>
              <a:latin typeface="Calibri" pitchFamily="34" charset="0"/>
            </a:endParaRPr>
          </a:p>
          <a:p>
            <a:pPr marL="285750" indent="-285750">
              <a:buFont typeface="Arial" panose="020B0604020202020204" pitchFamily="34" charset="0"/>
              <a:buChar char="•"/>
            </a:pPr>
            <a:endParaRPr lang="en-US" sz="1800" dirty="0">
              <a:solidFill>
                <a:prstClr val="white"/>
              </a:solidFill>
              <a:latin typeface="Calibri" pitchFamily="34" charset="0"/>
            </a:endParaRPr>
          </a:p>
          <a:p>
            <a:pPr marL="285750" indent="-285750">
              <a:buFont typeface="Arial" panose="020B0604020202020204" pitchFamily="34" charset="0"/>
              <a:buChar char="•"/>
            </a:pPr>
            <a:endParaRPr lang="en-US" dirty="0">
              <a:solidFill>
                <a:srgbClr val="B2B2B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255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3055274" y="179204"/>
            <a:ext cx="8915399" cy="477878"/>
          </a:xfrm>
        </p:spPr>
        <p:txBody>
          <a:bodyPr>
            <a:normAutofit fontScale="90000"/>
          </a:bodyPr>
          <a:lstStyle/>
          <a:p>
            <a:pPr algn="r"/>
            <a:r>
              <a:rPr lang="en-US" sz="3200" dirty="0">
                <a:latin typeface="Calibri" panose="020F0502020204030204" pitchFamily="34" charset="0"/>
                <a:cs typeface="Calibri" panose="020F0502020204030204" pitchFamily="34" charset="0"/>
              </a:rPr>
              <a:t>Micron</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a:bodyPr>
          <a:lstStyle/>
          <a:p>
            <a:r>
              <a:rPr lang="en-US" dirty="0">
                <a:solidFill>
                  <a:srgbClr val="0070C0"/>
                </a:solidFill>
                <a:latin typeface="Calibri" panose="020F0502020204030204" pitchFamily="34" charset="0"/>
                <a:cs typeface="Calibri" panose="020F0502020204030204" pitchFamily="34" charset="0"/>
              </a:rPr>
              <a:t>Project Description/Solution:</a:t>
            </a:r>
          </a:p>
          <a:p>
            <a:pPr marL="285750" indent="-285750">
              <a:buFont typeface="Arial" panose="020B0604020202020204" pitchFamily="34" charset="0"/>
              <a:buChar char="•"/>
            </a:pPr>
            <a:r>
              <a:rPr lang="en-US" dirty="0">
                <a:latin typeface="Calibri" pitchFamily="34" charset="0"/>
              </a:rPr>
              <a:t>Initial shirt design at VMworld was Burnt Orange with an 8” imprint. Once we </a:t>
            </a:r>
            <a:r>
              <a:rPr lang="en-US" dirty="0" err="1">
                <a:latin typeface="Calibri" pitchFamily="34" charset="0"/>
              </a:rPr>
              <a:t>sawhow</a:t>
            </a:r>
            <a:r>
              <a:rPr lang="en-US" dirty="0">
                <a:latin typeface="Calibri" pitchFamily="34" charset="0"/>
              </a:rPr>
              <a:t> successful the theme was, we went with a Heathered Cardinal shirt (to look more like bacon) and increased the imprint to 11”. The larger imprint provided more bacon scent.</a:t>
            </a:r>
          </a:p>
          <a:p>
            <a:pPr marL="285750" indent="-285750">
              <a:buFont typeface="Arial" panose="020B0604020202020204" pitchFamily="34" charset="0"/>
              <a:buChar char="•"/>
            </a:pPr>
            <a:r>
              <a:rPr lang="en-US" dirty="0">
                <a:solidFill>
                  <a:prstClr val="white"/>
                </a:solidFill>
                <a:latin typeface="Calibri" pitchFamily="34" charset="0"/>
              </a:rPr>
              <a:t>We extended the booth theme with “Add some sizzle to your server” as the main tagline, and produced a bacon themed passport for people to go to all the demos and complete before they received a shirt.</a:t>
            </a:r>
          </a:p>
          <a:p>
            <a:pPr marL="285750" indent="-285750">
              <a:buFont typeface="Arial" panose="020B0604020202020204" pitchFamily="34" charset="0"/>
              <a:buChar char="•"/>
            </a:pPr>
            <a:r>
              <a:rPr lang="en-US" dirty="0">
                <a:solidFill>
                  <a:prstClr val="white"/>
                </a:solidFill>
                <a:latin typeface="Calibri" pitchFamily="34" charset="0"/>
              </a:rPr>
              <a:t>For a booth raffle, we also gave out 3 month “Bacon of the Month Club” memberships from BaconFreak.com.  This premium allowed us to reconnect with the lead every 30 days and associated Micron with their love of bacon.</a:t>
            </a:r>
          </a:p>
          <a:p>
            <a:pPr marL="285750" indent="-285750">
              <a:buFont typeface="Arial" panose="020B0604020202020204" pitchFamily="34" charset="0"/>
              <a:buChar char="•"/>
            </a:pPr>
            <a:r>
              <a:rPr lang="en-US" dirty="0">
                <a:solidFill>
                  <a:prstClr val="white"/>
                </a:solidFill>
                <a:latin typeface="Calibri" pitchFamily="34" charset="0"/>
              </a:rPr>
              <a:t>We really started an underground following with these t-shirts. Attached in the PowerPoint presentation are samples of unsolicited tweets raving about them.</a:t>
            </a:r>
          </a:p>
          <a:p>
            <a:pPr marL="285750" indent="-285750">
              <a:buFont typeface="Arial" panose="020B0604020202020204" pitchFamily="34" charset="0"/>
              <a:buChar char="•"/>
            </a:pPr>
            <a:r>
              <a:rPr lang="en-US" dirty="0">
                <a:solidFill>
                  <a:prstClr val="white"/>
                </a:solidFill>
                <a:latin typeface="Calibri" pitchFamily="34" charset="0"/>
              </a:rPr>
              <a:t>The real fun with these shirts was the delight from people when they received them. They didn’t expected it to actually smell like bacon, the surprised reaction was priceless</a:t>
            </a:r>
          </a:p>
          <a:p>
            <a:pPr marL="285750" indent="-285750">
              <a:buFont typeface="Arial" panose="020B0604020202020204" pitchFamily="34" charset="0"/>
              <a:buChar char="•"/>
            </a:pPr>
            <a:endParaRPr lang="en-US" sz="1800" dirty="0">
              <a:solidFill>
                <a:prstClr val="white"/>
              </a:solidFill>
              <a:latin typeface="Calibri" pitchFamily="34" charset="0"/>
            </a:endParaRPr>
          </a:p>
          <a:p>
            <a:pPr marL="285750" indent="-285750">
              <a:buFont typeface="Arial" panose="020B0604020202020204" pitchFamily="34" charset="0"/>
              <a:buChar char="•"/>
            </a:pPr>
            <a:endParaRPr lang="en-US" dirty="0">
              <a:solidFill>
                <a:srgbClr val="B2B2B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2181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3055274" y="179204"/>
            <a:ext cx="8915399" cy="477878"/>
          </a:xfrm>
        </p:spPr>
        <p:txBody>
          <a:bodyPr>
            <a:normAutofit fontScale="90000"/>
          </a:bodyPr>
          <a:lstStyle/>
          <a:p>
            <a:pPr algn="r"/>
            <a:r>
              <a:rPr lang="en-US" sz="3200" dirty="0">
                <a:latin typeface="Calibri" panose="020F0502020204030204" pitchFamily="34" charset="0"/>
                <a:cs typeface="Calibri" panose="020F0502020204030204" pitchFamily="34" charset="0"/>
              </a:rPr>
              <a:t>Micron</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a:bodyPr>
          <a:lstStyle/>
          <a:p>
            <a:r>
              <a:rPr lang="en-US" dirty="0">
                <a:solidFill>
                  <a:srgbClr val="0070C0"/>
                </a:solidFill>
                <a:latin typeface="Calibri" panose="020F0502020204030204" pitchFamily="34" charset="0"/>
                <a:cs typeface="Calibri" panose="020F0502020204030204" pitchFamily="34" charset="0"/>
              </a:rPr>
              <a:t>Results:</a:t>
            </a:r>
          </a:p>
          <a:p>
            <a:pPr marL="285750" indent="-285750">
              <a:buFont typeface="Arial" panose="020B0604020202020204" pitchFamily="34" charset="0"/>
              <a:buChar char="•"/>
            </a:pPr>
            <a:r>
              <a:rPr lang="en-US" sz="1800" dirty="0">
                <a:solidFill>
                  <a:prstClr val="white"/>
                </a:solidFill>
                <a:latin typeface="Calibri" pitchFamily="34" charset="0"/>
              </a:rPr>
              <a:t>The average booth attendance was over 10 min as people wanted to stay and watch the demos to receive their bacon shirt</a:t>
            </a:r>
          </a:p>
          <a:p>
            <a:pPr marL="285750" indent="-285750">
              <a:buFont typeface="Arial" panose="020B0604020202020204" pitchFamily="34" charset="0"/>
              <a:buChar char="•"/>
            </a:pPr>
            <a:r>
              <a:rPr lang="en-US" sz="1800" dirty="0">
                <a:solidFill>
                  <a:prstClr val="white"/>
                </a:solidFill>
                <a:latin typeface="Calibri" pitchFamily="34" charset="0"/>
              </a:rPr>
              <a:t>According to Channel Reseller News (crn.com), “Micron Wins VMworld With Bacon-Heavy Messaging.”</a:t>
            </a:r>
          </a:p>
          <a:p>
            <a:pPr marL="285750" indent="-285750">
              <a:buFont typeface="Arial" panose="020B0604020202020204" pitchFamily="34" charset="0"/>
              <a:buChar char="•"/>
            </a:pPr>
            <a:r>
              <a:rPr lang="en-US" sz="1800" dirty="0">
                <a:solidFill>
                  <a:prstClr val="white"/>
                </a:solidFill>
                <a:latin typeface="Calibri" pitchFamily="34" charset="0"/>
              </a:rPr>
              <a:t>At an HP training event, an attendee mentioned their neighbor received a Micron Bacon shirt at a tradeshow and the attendee’s son thought it was cool. The attendee was so happy to receive a Bacon shirt at the HP event to surprise her son.</a:t>
            </a:r>
          </a:p>
          <a:p>
            <a:pPr marL="285750" indent="-285750">
              <a:buFont typeface="Arial" panose="020B0604020202020204" pitchFamily="34" charset="0"/>
              <a:buChar char="•"/>
            </a:pPr>
            <a:r>
              <a:rPr lang="en-US" sz="1800" dirty="0">
                <a:solidFill>
                  <a:prstClr val="white"/>
                </a:solidFill>
                <a:latin typeface="Calibri" pitchFamily="34" charset="0"/>
              </a:rPr>
              <a:t>At Microsoft IGNITE, an attendee was so impressed with the Micron Bacon shirt they started showing off the shirt and passing it around to people riding the hotel shuttle bus.  50 strangers wanted to see and smell this shirt.</a:t>
            </a:r>
          </a:p>
          <a:p>
            <a:pPr marL="285750" indent="-285750">
              <a:buFont typeface="Arial" panose="020B0604020202020204" pitchFamily="34" charset="0"/>
              <a:buChar char="•"/>
            </a:pPr>
            <a:r>
              <a:rPr lang="en-US" sz="1800" dirty="0">
                <a:solidFill>
                  <a:prstClr val="white"/>
                </a:solidFill>
                <a:latin typeface="Calibri" pitchFamily="34" charset="0"/>
              </a:rPr>
              <a:t>A Microsoft SQL Saturday attendee loved his shirt so much, he keeps in in a sealed plastic bag and just opens it up to let friends sniff it. This story was told to some Micron employees at a different trade show because they saw the shirts.</a:t>
            </a:r>
          </a:p>
          <a:p>
            <a:pPr marL="285750" indent="-285750">
              <a:buFont typeface="Arial" panose="020B0604020202020204" pitchFamily="34" charset="0"/>
              <a:buChar char="•"/>
            </a:pPr>
            <a:endParaRPr lang="en-US" sz="1800" dirty="0">
              <a:solidFill>
                <a:prstClr val="white"/>
              </a:solidFill>
              <a:latin typeface="Calibri" pitchFamily="34" charset="0"/>
            </a:endParaRPr>
          </a:p>
          <a:p>
            <a:pPr marL="285750" indent="-285750">
              <a:buFont typeface="Arial" panose="020B0604020202020204" pitchFamily="34" charset="0"/>
              <a:buChar char="•"/>
            </a:pPr>
            <a:endParaRPr lang="en-US" dirty="0">
              <a:solidFill>
                <a:srgbClr val="B2B2B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5331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3055274" y="179204"/>
            <a:ext cx="8915399" cy="477878"/>
          </a:xfrm>
        </p:spPr>
        <p:txBody>
          <a:bodyPr>
            <a:normAutofit fontScale="90000"/>
          </a:bodyPr>
          <a:lstStyle/>
          <a:p>
            <a:pPr algn="r"/>
            <a:r>
              <a:rPr lang="en-US" sz="3200" dirty="0">
                <a:latin typeface="Calibri" panose="020F0502020204030204" pitchFamily="34" charset="0"/>
                <a:cs typeface="Calibri" panose="020F0502020204030204" pitchFamily="34" charset="0"/>
              </a:rPr>
              <a:t>Micron</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1B98F77A-E4F0-4060-A4CC-834FE365214B}"/>
              </a:ext>
            </a:extLst>
          </p:cNvPr>
          <p:cNvGraphicFramePr>
            <a:graphicFrameLocks noGrp="1"/>
          </p:cNvGraphicFramePr>
          <p:nvPr>
            <p:extLst>
              <p:ext uri="{D42A27DB-BD31-4B8C-83A1-F6EECF244321}">
                <p14:modId xmlns:p14="http://schemas.microsoft.com/office/powerpoint/2010/main" val="3893716057"/>
              </p:ext>
            </p:extLst>
          </p:nvPr>
        </p:nvGraphicFramePr>
        <p:xfrm>
          <a:off x="2695575" y="902153"/>
          <a:ext cx="8077201" cy="5151550"/>
        </p:xfrm>
        <a:graphic>
          <a:graphicData uri="http://schemas.openxmlformats.org/drawingml/2006/table">
            <a:tbl>
              <a:tblPr/>
              <a:tblGrid>
                <a:gridCol w="2057593">
                  <a:extLst>
                    <a:ext uri="{9D8B030D-6E8A-4147-A177-3AD203B41FA5}">
                      <a16:colId xmlns:a16="http://schemas.microsoft.com/office/drawing/2014/main" val="20000"/>
                    </a:ext>
                  </a:extLst>
                </a:gridCol>
                <a:gridCol w="1093639">
                  <a:extLst>
                    <a:ext uri="{9D8B030D-6E8A-4147-A177-3AD203B41FA5}">
                      <a16:colId xmlns:a16="http://schemas.microsoft.com/office/drawing/2014/main" val="20001"/>
                    </a:ext>
                  </a:extLst>
                </a:gridCol>
                <a:gridCol w="1320331">
                  <a:extLst>
                    <a:ext uri="{9D8B030D-6E8A-4147-A177-3AD203B41FA5}">
                      <a16:colId xmlns:a16="http://schemas.microsoft.com/office/drawing/2014/main" val="20002"/>
                    </a:ext>
                  </a:extLst>
                </a:gridCol>
                <a:gridCol w="1132442">
                  <a:extLst>
                    <a:ext uri="{9D8B030D-6E8A-4147-A177-3AD203B41FA5}">
                      <a16:colId xmlns:a16="http://schemas.microsoft.com/office/drawing/2014/main" val="20003"/>
                    </a:ext>
                  </a:extLst>
                </a:gridCol>
                <a:gridCol w="1320331">
                  <a:extLst>
                    <a:ext uri="{9D8B030D-6E8A-4147-A177-3AD203B41FA5}">
                      <a16:colId xmlns:a16="http://schemas.microsoft.com/office/drawing/2014/main" val="20004"/>
                    </a:ext>
                  </a:extLst>
                </a:gridCol>
                <a:gridCol w="1152865">
                  <a:extLst>
                    <a:ext uri="{9D8B030D-6E8A-4147-A177-3AD203B41FA5}">
                      <a16:colId xmlns:a16="http://schemas.microsoft.com/office/drawing/2014/main" val="20005"/>
                    </a:ext>
                  </a:extLst>
                </a:gridCol>
              </a:tblGrid>
              <a:tr h="1039353">
                <a:tc>
                  <a:txBody>
                    <a:bodyPr/>
                    <a:lstStyle/>
                    <a:p>
                      <a:pPr marL="0" marR="0">
                        <a:lnSpc>
                          <a:spcPct val="115000"/>
                        </a:lnSpc>
                        <a:spcBef>
                          <a:spcPts val="0"/>
                        </a:spcBef>
                        <a:spcAft>
                          <a:spcPts val="0"/>
                        </a:spcAft>
                      </a:pPr>
                      <a:r>
                        <a:rPr lang="en-US" sz="1800" b="1" dirty="0">
                          <a:latin typeface="Calibri" pitchFamily="34" charset="0"/>
                          <a:ea typeface="Calibri"/>
                          <a:cs typeface="Times New Roman"/>
                        </a:rPr>
                        <a:t>Show</a:t>
                      </a:r>
                      <a:endParaRPr lang="en-US" sz="180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Calibri" pitchFamily="34" charset="0"/>
                          <a:ea typeface="Calibri"/>
                          <a:cs typeface="Times New Roman"/>
                        </a:rPr>
                        <a:t>2018 Leads</a:t>
                      </a:r>
                      <a:endParaRPr lang="en-US" sz="1800" dirty="0">
                        <a:latin typeface="Calibri" pitchFamily="34" charset="0"/>
                        <a:ea typeface="Calibri"/>
                        <a:cs typeface="Times New Roman"/>
                      </a:endParaRPr>
                    </a:p>
                    <a:p>
                      <a:pPr marL="0" marR="0">
                        <a:lnSpc>
                          <a:spcPct val="115000"/>
                        </a:lnSpc>
                        <a:spcBef>
                          <a:spcPts val="0"/>
                        </a:spcBef>
                        <a:spcAft>
                          <a:spcPts val="0"/>
                        </a:spcAft>
                      </a:pPr>
                      <a:r>
                        <a:rPr lang="en-US" sz="1800" b="1" dirty="0">
                          <a:latin typeface="Calibri" pitchFamily="34" charset="0"/>
                          <a:ea typeface="Calibri"/>
                          <a:cs typeface="Times New Roman"/>
                        </a:rPr>
                        <a:t>Before Bacon</a:t>
                      </a:r>
                      <a:endParaRPr lang="en-US" sz="18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Calibri" pitchFamily="34" charset="0"/>
                          <a:ea typeface="Calibri"/>
                          <a:cs typeface="Times New Roman"/>
                        </a:rPr>
                        <a:t>2019/2020 Leads</a:t>
                      </a:r>
                      <a:endParaRPr lang="en-US" sz="1800" dirty="0">
                        <a:latin typeface="Calibri" pitchFamily="34" charset="0"/>
                        <a:ea typeface="Calibri"/>
                        <a:cs typeface="Times New Roman"/>
                      </a:endParaRPr>
                    </a:p>
                    <a:p>
                      <a:pPr marL="0" marR="0">
                        <a:lnSpc>
                          <a:spcPct val="115000"/>
                        </a:lnSpc>
                        <a:spcBef>
                          <a:spcPts val="0"/>
                        </a:spcBef>
                        <a:spcAft>
                          <a:spcPts val="0"/>
                        </a:spcAft>
                      </a:pPr>
                      <a:r>
                        <a:rPr lang="en-US" sz="1800" b="1" dirty="0">
                          <a:latin typeface="Calibri" pitchFamily="34" charset="0"/>
                          <a:ea typeface="Calibri"/>
                          <a:cs typeface="Times New Roman"/>
                        </a:rPr>
                        <a:t>w/ Bacon Shirts</a:t>
                      </a:r>
                      <a:endParaRPr lang="en-US" sz="18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pitchFamily="34" charset="0"/>
                          <a:ea typeface="Calibri"/>
                          <a:cs typeface="Times New Roman"/>
                        </a:rPr>
                        <a:t>%</a:t>
                      </a:r>
                      <a:endParaRPr lang="en-US" sz="1800">
                        <a:latin typeface="Calibri" pitchFamily="34" charset="0"/>
                        <a:ea typeface="Calibri"/>
                        <a:cs typeface="Times New Roman"/>
                      </a:endParaRPr>
                    </a:p>
                    <a:p>
                      <a:pPr marL="0" marR="0" algn="ctr">
                        <a:lnSpc>
                          <a:spcPct val="115000"/>
                        </a:lnSpc>
                        <a:spcBef>
                          <a:spcPts val="0"/>
                        </a:spcBef>
                        <a:spcAft>
                          <a:spcPts val="0"/>
                        </a:spcAft>
                      </a:pPr>
                      <a:r>
                        <a:rPr lang="en-US" sz="1800" b="1">
                          <a:latin typeface="Calibri" pitchFamily="34" charset="0"/>
                          <a:ea typeface="Calibri"/>
                          <a:cs typeface="Times New Roman"/>
                        </a:rPr>
                        <a:t>Change</a:t>
                      </a:r>
                      <a:endParaRPr lang="en-US" sz="180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Calibri" pitchFamily="34" charset="0"/>
                          <a:ea typeface="Calibri"/>
                          <a:cs typeface="Times New Roman"/>
                        </a:rPr>
                        <a:t>2019/2020 Leads</a:t>
                      </a:r>
                      <a:endParaRPr lang="en-US" sz="1800" dirty="0">
                        <a:latin typeface="Calibri" pitchFamily="34" charset="0"/>
                        <a:ea typeface="Calibri"/>
                        <a:cs typeface="Times New Roman"/>
                      </a:endParaRPr>
                    </a:p>
                    <a:p>
                      <a:pPr marL="0" marR="0">
                        <a:lnSpc>
                          <a:spcPct val="115000"/>
                        </a:lnSpc>
                        <a:spcBef>
                          <a:spcPts val="0"/>
                        </a:spcBef>
                        <a:spcAft>
                          <a:spcPts val="0"/>
                        </a:spcAft>
                      </a:pPr>
                      <a:r>
                        <a:rPr lang="en-US" sz="1800" b="1" dirty="0">
                          <a:latin typeface="Calibri" pitchFamily="34" charset="0"/>
                          <a:ea typeface="Calibri"/>
                          <a:cs typeface="Times New Roman"/>
                        </a:rPr>
                        <a:t>w/o Bacon Shirts</a:t>
                      </a:r>
                      <a:endParaRPr lang="en-US" sz="1800" dirty="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latin typeface="Calibri" pitchFamily="34" charset="0"/>
                          <a:ea typeface="Calibri"/>
                          <a:cs typeface="Times New Roman"/>
                        </a:rPr>
                        <a:t>%</a:t>
                      </a:r>
                      <a:endParaRPr lang="en-US" sz="1800">
                        <a:latin typeface="Calibri" pitchFamily="34" charset="0"/>
                        <a:ea typeface="Calibri"/>
                        <a:cs typeface="Times New Roman"/>
                      </a:endParaRPr>
                    </a:p>
                    <a:p>
                      <a:pPr marL="0" marR="0" algn="ctr">
                        <a:lnSpc>
                          <a:spcPct val="115000"/>
                        </a:lnSpc>
                        <a:spcBef>
                          <a:spcPts val="0"/>
                        </a:spcBef>
                        <a:spcAft>
                          <a:spcPts val="0"/>
                        </a:spcAft>
                      </a:pPr>
                      <a:r>
                        <a:rPr lang="en-US" sz="1800" b="1">
                          <a:latin typeface="Calibri" pitchFamily="34" charset="0"/>
                          <a:ea typeface="Calibri"/>
                          <a:cs typeface="Times New Roman"/>
                        </a:rPr>
                        <a:t>Change</a:t>
                      </a:r>
                      <a:endParaRPr lang="en-US" sz="180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4798">
                <a:tc>
                  <a:txBody>
                    <a:bodyPr/>
                    <a:lstStyle/>
                    <a:p>
                      <a:pPr marL="0" marR="0">
                        <a:lnSpc>
                          <a:spcPct val="115000"/>
                        </a:lnSpc>
                        <a:spcBef>
                          <a:spcPts val="0"/>
                        </a:spcBef>
                        <a:spcAft>
                          <a:spcPts val="0"/>
                        </a:spcAft>
                      </a:pPr>
                      <a:r>
                        <a:rPr lang="en-US" sz="1800" b="1">
                          <a:latin typeface="Calibri" pitchFamily="34" charset="0"/>
                          <a:ea typeface="Calibri"/>
                          <a:cs typeface="Times New Roman"/>
                        </a:rPr>
                        <a:t>VMworld</a:t>
                      </a:r>
                      <a:endParaRPr lang="en-US" sz="1800">
                        <a:latin typeface="Calibri" pitchFamily="34" charset="0"/>
                        <a:ea typeface="Calibri"/>
                        <a:cs typeface="Times New Roman"/>
                      </a:endParaRPr>
                    </a:p>
                    <a:p>
                      <a:pPr marL="0" marR="0">
                        <a:lnSpc>
                          <a:spcPct val="115000"/>
                        </a:lnSpc>
                        <a:spcBef>
                          <a:spcPts val="0"/>
                        </a:spcBef>
                        <a:spcAft>
                          <a:spcPts val="0"/>
                        </a:spcAft>
                      </a:pPr>
                      <a:r>
                        <a:rPr lang="en-US" sz="1800" b="1" i="1">
                          <a:latin typeface="Calibri" pitchFamily="34" charset="0"/>
                          <a:ea typeface="Calibri"/>
                          <a:cs typeface="Times New Roman"/>
                        </a:rPr>
                        <a:t>San Francisco, CA</a:t>
                      </a:r>
                      <a:endParaRPr lang="en-US" sz="180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Calibri"/>
                          <a:cs typeface="Times New Roman"/>
                        </a:rPr>
                        <a:t>291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Calibri"/>
                          <a:cs typeface="Times New Roman"/>
                        </a:rPr>
                        <a:t>432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Calibri"/>
                          <a:cs typeface="Times New Roman"/>
                        </a:rPr>
                        <a:t>48% Increase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Calibri"/>
                          <a:cs typeface="Times New Roman"/>
                        </a:rPr>
                        <a:t>402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Calibri"/>
                          <a:cs typeface="Times New Roman"/>
                        </a:rPr>
                        <a:t>7% Decrease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74798">
                <a:tc>
                  <a:txBody>
                    <a:bodyPr/>
                    <a:lstStyle/>
                    <a:p>
                      <a:pPr marL="0" marR="0">
                        <a:lnSpc>
                          <a:spcPct val="115000"/>
                        </a:lnSpc>
                        <a:spcBef>
                          <a:spcPts val="0"/>
                        </a:spcBef>
                        <a:spcAft>
                          <a:spcPts val="0"/>
                        </a:spcAft>
                      </a:pPr>
                      <a:r>
                        <a:rPr lang="en-US" sz="1800" b="1">
                          <a:latin typeface="Calibri" pitchFamily="34" charset="0"/>
                          <a:ea typeface="Calibri"/>
                          <a:cs typeface="Times New Roman"/>
                        </a:rPr>
                        <a:t>Gartner ITXpo</a:t>
                      </a:r>
                      <a:endParaRPr lang="en-US" sz="1800">
                        <a:latin typeface="Calibri" pitchFamily="34" charset="0"/>
                        <a:ea typeface="Calibri"/>
                        <a:cs typeface="Times New Roman"/>
                      </a:endParaRPr>
                    </a:p>
                    <a:p>
                      <a:pPr marL="0" marR="0">
                        <a:lnSpc>
                          <a:spcPct val="115000"/>
                        </a:lnSpc>
                        <a:spcBef>
                          <a:spcPts val="0"/>
                        </a:spcBef>
                        <a:spcAft>
                          <a:spcPts val="0"/>
                        </a:spcAft>
                      </a:pPr>
                      <a:r>
                        <a:rPr lang="en-US" sz="1800" b="1" i="1">
                          <a:latin typeface="Calibri" pitchFamily="34" charset="0"/>
                          <a:ea typeface="Calibri"/>
                          <a:cs typeface="Times New Roman"/>
                        </a:rPr>
                        <a:t>Orlando, FL</a:t>
                      </a:r>
                      <a:endParaRPr lang="en-US" sz="180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Calibri"/>
                          <a:cs typeface="Times New Roman"/>
                        </a:rPr>
                        <a:t>63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Calibri"/>
                          <a:cs typeface="Times New Roman"/>
                        </a:rPr>
                        <a:t>298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Calibri"/>
                          <a:cs typeface="Times New Roman"/>
                        </a:rPr>
                        <a:t>373%</a:t>
                      </a:r>
                    </a:p>
                    <a:p>
                      <a:pPr marL="0" marR="0" algn="ctr">
                        <a:lnSpc>
                          <a:spcPct val="115000"/>
                        </a:lnSpc>
                        <a:spcBef>
                          <a:spcPts val="0"/>
                        </a:spcBef>
                        <a:spcAft>
                          <a:spcPts val="0"/>
                        </a:spcAft>
                      </a:pPr>
                      <a:r>
                        <a:rPr lang="en-US" sz="1800" dirty="0">
                          <a:latin typeface="Calibri" pitchFamily="34" charset="0"/>
                          <a:ea typeface="Calibri"/>
                          <a:cs typeface="Times New Roman"/>
                        </a:rPr>
                        <a:t>Increase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Calibri"/>
                          <a:cs typeface="Times New Roman"/>
                        </a:rPr>
                        <a:t>114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Calibri"/>
                          <a:cs typeface="Times New Roman"/>
                        </a:rPr>
                        <a:t>62% Decrease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5964">
                <a:tc>
                  <a:txBody>
                    <a:bodyPr/>
                    <a:lstStyle/>
                    <a:p>
                      <a:pPr marL="0" marR="0">
                        <a:lnSpc>
                          <a:spcPct val="115000"/>
                        </a:lnSpc>
                        <a:spcBef>
                          <a:spcPts val="0"/>
                        </a:spcBef>
                        <a:spcAft>
                          <a:spcPts val="0"/>
                        </a:spcAft>
                      </a:pPr>
                      <a:r>
                        <a:rPr lang="en-US" sz="1800" b="1">
                          <a:latin typeface="Calibri" pitchFamily="34" charset="0"/>
                          <a:ea typeface="Calibri"/>
                          <a:cs typeface="Times New Roman"/>
                        </a:rPr>
                        <a:t>Gartner Datacenter</a:t>
                      </a:r>
                      <a:endParaRPr lang="en-US" sz="1800">
                        <a:latin typeface="Calibri" pitchFamily="34" charset="0"/>
                        <a:ea typeface="Calibri"/>
                        <a:cs typeface="Times New Roman"/>
                      </a:endParaRPr>
                    </a:p>
                    <a:p>
                      <a:pPr marL="0" marR="0">
                        <a:lnSpc>
                          <a:spcPct val="115000"/>
                        </a:lnSpc>
                        <a:spcBef>
                          <a:spcPts val="0"/>
                        </a:spcBef>
                        <a:spcAft>
                          <a:spcPts val="0"/>
                        </a:spcAft>
                      </a:pPr>
                      <a:r>
                        <a:rPr lang="en-US" sz="1800" b="1" i="1">
                          <a:latin typeface="Calibri" pitchFamily="34" charset="0"/>
                          <a:ea typeface="Calibri"/>
                          <a:cs typeface="Times New Roman"/>
                        </a:rPr>
                        <a:t>Las Vegas, NV</a:t>
                      </a:r>
                      <a:endParaRPr lang="en-US" sz="180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Calibri"/>
                          <a:cs typeface="Times New Roman"/>
                        </a:rPr>
                        <a:t>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Calibri"/>
                          <a:cs typeface="Times New Roman"/>
                        </a:rPr>
                        <a:t>369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Calibri"/>
                          <a:cs typeface="Times New Roman"/>
                        </a:rPr>
                        <a:t>376% Increase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Calibri"/>
                          <a:cs typeface="Times New Roman"/>
                        </a:rPr>
                        <a:t>232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Calibri"/>
                          <a:cs typeface="Times New Roman"/>
                        </a:rPr>
                        <a:t>37% Decrease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27847">
                <a:tc>
                  <a:txBody>
                    <a:bodyPr/>
                    <a:lstStyle/>
                    <a:p>
                      <a:pPr marL="0" marR="0">
                        <a:lnSpc>
                          <a:spcPct val="115000"/>
                        </a:lnSpc>
                        <a:spcBef>
                          <a:spcPts val="0"/>
                        </a:spcBef>
                        <a:spcAft>
                          <a:spcPts val="0"/>
                        </a:spcAft>
                      </a:pPr>
                      <a:r>
                        <a:rPr lang="en-US" sz="1800" b="1">
                          <a:latin typeface="Calibri" pitchFamily="34" charset="0"/>
                          <a:ea typeface="Calibri"/>
                          <a:cs typeface="Times New Roman"/>
                        </a:rPr>
                        <a:t>Microsoft IGNITE</a:t>
                      </a:r>
                      <a:endParaRPr lang="en-US" sz="1800">
                        <a:latin typeface="Calibri" pitchFamily="34" charset="0"/>
                        <a:ea typeface="Calibri"/>
                        <a:cs typeface="Times New Roman"/>
                      </a:endParaRPr>
                    </a:p>
                    <a:p>
                      <a:pPr marL="0" marR="0">
                        <a:lnSpc>
                          <a:spcPct val="115000"/>
                        </a:lnSpc>
                        <a:spcBef>
                          <a:spcPts val="0"/>
                        </a:spcBef>
                        <a:spcAft>
                          <a:spcPts val="0"/>
                        </a:spcAft>
                      </a:pPr>
                      <a:r>
                        <a:rPr lang="en-US" sz="1800" b="1" i="1">
                          <a:latin typeface="Calibri" pitchFamily="34" charset="0"/>
                          <a:ea typeface="Calibri"/>
                          <a:cs typeface="Times New Roman"/>
                        </a:rPr>
                        <a:t>Chicago, IL</a:t>
                      </a:r>
                      <a:endParaRPr lang="en-US" sz="180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Calibri"/>
                          <a:cs typeface="Times New Roman"/>
                        </a:rPr>
                        <a:t>N/A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Calibri" pitchFamily="34" charset="0"/>
                          <a:ea typeface="Calibri"/>
                          <a:cs typeface="Times New Roman"/>
                        </a:rPr>
                        <a:t>1066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800" i="1">
                          <a:latin typeface="Calibri" pitchFamily="34" charset="0"/>
                          <a:ea typeface="Calibri"/>
                          <a:cs typeface="Times New Roman"/>
                        </a:rPr>
                        <a:t>First time at show, largest number of contacts Micron has ever received at a tradeshow</a:t>
                      </a:r>
                      <a:endParaRPr lang="en-US" sz="180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74798">
                <a:tc>
                  <a:txBody>
                    <a:bodyPr/>
                    <a:lstStyle/>
                    <a:p>
                      <a:pPr marL="0" marR="0">
                        <a:lnSpc>
                          <a:spcPct val="115000"/>
                        </a:lnSpc>
                        <a:spcBef>
                          <a:spcPts val="0"/>
                        </a:spcBef>
                        <a:spcAft>
                          <a:spcPts val="0"/>
                        </a:spcAft>
                      </a:pPr>
                      <a:r>
                        <a:rPr lang="en-US" sz="1800" b="1">
                          <a:latin typeface="Calibri" pitchFamily="34" charset="0"/>
                          <a:ea typeface="Calibri"/>
                          <a:cs typeface="Times New Roman"/>
                        </a:rPr>
                        <a:t>Dell World</a:t>
                      </a:r>
                      <a:endParaRPr lang="en-US" sz="1800">
                        <a:latin typeface="Calibri" pitchFamily="34" charset="0"/>
                        <a:ea typeface="Calibri"/>
                        <a:cs typeface="Times New Roman"/>
                      </a:endParaRPr>
                    </a:p>
                    <a:p>
                      <a:pPr marL="0" marR="0">
                        <a:lnSpc>
                          <a:spcPct val="115000"/>
                        </a:lnSpc>
                        <a:spcBef>
                          <a:spcPts val="0"/>
                        </a:spcBef>
                        <a:spcAft>
                          <a:spcPts val="0"/>
                        </a:spcAft>
                      </a:pPr>
                      <a:r>
                        <a:rPr lang="en-US" sz="1800" b="1" i="1">
                          <a:latin typeface="Calibri" pitchFamily="34" charset="0"/>
                          <a:ea typeface="Calibri"/>
                          <a:cs typeface="Times New Roman"/>
                        </a:rPr>
                        <a:t>Austin, TX</a:t>
                      </a:r>
                      <a:endParaRPr lang="en-US" sz="1800">
                        <a:latin typeface="Calibri"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Calibri"/>
                          <a:cs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Calibri"/>
                          <a:cs typeface="Times New Roman"/>
                        </a:rPr>
                        <a:t>268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Calibri" pitchFamily="34" charset="0"/>
                          <a:ea typeface="Calibri"/>
                          <a:cs typeface="Times New Roman"/>
                        </a:rPr>
                        <a:t>1240% Increase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800" dirty="0">
                        <a:latin typeface="Calibri" pitchFamily="34" charset="0"/>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3782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021405" y="179204"/>
            <a:ext cx="8915399" cy="477878"/>
          </a:xfrm>
        </p:spPr>
        <p:txBody>
          <a:bodyPr>
            <a:noAutofit/>
          </a:bodyPr>
          <a:lstStyle/>
          <a:p>
            <a:pPr algn="ctr"/>
            <a:r>
              <a:rPr lang="en-US" sz="2900" dirty="0">
                <a:latin typeface="Calibri" panose="020F0502020204030204" pitchFamily="34" charset="0"/>
                <a:cs typeface="Calibri" panose="020F0502020204030204" pitchFamily="34" charset="0"/>
              </a:rPr>
              <a:t>Contributing Firms </a:t>
            </a:r>
            <a:endParaRPr lang="en-US" sz="29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a:bodyPr>
          <a:lstStyle/>
          <a:p>
            <a:endParaRPr lang="en-US" dirty="0">
              <a:solidFill>
                <a:srgbClr val="6699FF"/>
              </a:solidFill>
              <a:latin typeface="Calibri" pitchFamily="34" charset="0"/>
            </a:endParaRPr>
          </a:p>
          <a:p>
            <a:r>
              <a:rPr lang="en-US" dirty="0">
                <a:solidFill>
                  <a:srgbClr val="0070C0"/>
                </a:solidFill>
                <a:latin typeface="Calibri" pitchFamily="34" charset="0"/>
              </a:rPr>
              <a:t>Creative/Production</a:t>
            </a:r>
            <a:endParaRPr lang="en-US" i="1" dirty="0">
              <a:solidFill>
                <a:srgbClr val="0070C0"/>
              </a:solidFill>
              <a:latin typeface="Calibri" pitchFamily="34" charset="0"/>
            </a:endParaRPr>
          </a:p>
          <a:p>
            <a:pPr marL="285750" indent="-285750">
              <a:buFont typeface="Arial" panose="020B0604020202020204" pitchFamily="34" charset="0"/>
              <a:buChar char="•"/>
            </a:pPr>
            <a:r>
              <a:rPr lang="en-US" dirty="0">
                <a:latin typeface="Calibri" pitchFamily="34" charset="0"/>
              </a:rPr>
              <a:t>Micron Technology Inc., Jeff Jeffrey, 888-888-8888, jeff@abc.com</a:t>
            </a:r>
            <a:endParaRPr lang="en-US" dirty="0">
              <a:solidFill>
                <a:schemeClr val="tx1">
                  <a:lumMod val="85000"/>
                </a:schemeClr>
              </a:solidFill>
              <a:latin typeface="Calibri" pitchFamily="34" charset="0"/>
            </a:endParaRPr>
          </a:p>
          <a:p>
            <a:r>
              <a:rPr lang="en-US" dirty="0">
                <a:solidFill>
                  <a:srgbClr val="0070C0"/>
                </a:solidFill>
                <a:latin typeface="Calibri" pitchFamily="34" charset="0"/>
              </a:rPr>
              <a:t>Creative</a:t>
            </a:r>
          </a:p>
          <a:p>
            <a:pPr marL="285750" indent="-285750">
              <a:buFont typeface="Arial" panose="020B0604020202020204" pitchFamily="34" charset="0"/>
              <a:buChar char="•"/>
            </a:pPr>
            <a:r>
              <a:rPr lang="en-US" dirty="0">
                <a:latin typeface="Calibri" pitchFamily="34" charset="0"/>
              </a:rPr>
              <a:t>Dreaming in Color Design LLC, Bob Bobby, 888-888-8888, bob@ abc.com</a:t>
            </a:r>
            <a:endParaRPr lang="en-US" dirty="0">
              <a:solidFill>
                <a:srgbClr val="6699FF"/>
              </a:solidFill>
              <a:latin typeface="Calibri" pitchFamily="34" charset="0"/>
            </a:endParaRPr>
          </a:p>
          <a:p>
            <a:r>
              <a:rPr lang="en-US" dirty="0">
                <a:solidFill>
                  <a:srgbClr val="0070C0"/>
                </a:solidFill>
                <a:latin typeface="Calibri" pitchFamily="34" charset="0"/>
              </a:rPr>
              <a:t>Production</a:t>
            </a:r>
          </a:p>
          <a:p>
            <a:pPr marL="285750" indent="-285750">
              <a:buFont typeface="Arial" panose="020B0604020202020204" pitchFamily="34" charset="0"/>
              <a:buChar char="•"/>
            </a:pPr>
            <a:r>
              <a:rPr lang="en-US" dirty="0" err="1">
                <a:latin typeface="Calibri" pitchFamily="34" charset="0"/>
              </a:rPr>
              <a:t>Ndesigns</a:t>
            </a:r>
            <a:r>
              <a:rPr lang="en-US" dirty="0">
                <a:latin typeface="Calibri" pitchFamily="34" charset="0"/>
              </a:rPr>
              <a:t>, Sue Susie, 888-888-8888, sue@abc.com</a:t>
            </a:r>
          </a:p>
          <a:p>
            <a:r>
              <a:rPr lang="en-US" dirty="0">
                <a:solidFill>
                  <a:srgbClr val="0070C0"/>
                </a:solidFill>
                <a:latin typeface="Calibri" pitchFamily="34" charset="0"/>
              </a:rPr>
              <a:t>Photography </a:t>
            </a:r>
          </a:p>
          <a:p>
            <a:pPr marL="285750" indent="-285750">
              <a:buFont typeface="Arial" panose="020B0604020202020204" pitchFamily="34" charset="0"/>
              <a:buChar char="•"/>
            </a:pPr>
            <a:r>
              <a:rPr lang="en-US" dirty="0">
                <a:latin typeface="Calibri" pitchFamily="34" charset="0"/>
              </a:rPr>
              <a:t>Micron Technology Inc.</a:t>
            </a:r>
            <a:endParaRPr lang="en-US" i="1" dirty="0">
              <a:latin typeface="Calibri" pitchFamily="34" charset="0"/>
            </a:endParaRPr>
          </a:p>
          <a:p>
            <a:endParaRPr lang="en-US" dirty="0">
              <a:solidFill>
                <a:srgbClr val="B2B2B2"/>
              </a:solidFill>
            </a:endParaRPr>
          </a:p>
          <a:p>
            <a:endParaRPr lang="en-US" i="1" dirty="0">
              <a:solidFill>
                <a:schemeClr val="tx1"/>
              </a:solidFill>
            </a:endParaRPr>
          </a:p>
          <a:p>
            <a:endParaRPr lang="en-US" dirty="0">
              <a:solidFill>
                <a:srgbClr val="B2B2B2"/>
              </a:solidFill>
            </a:endParaRPr>
          </a:p>
        </p:txBody>
      </p:sp>
    </p:spTree>
    <p:extLst>
      <p:ext uri="{BB962C8B-B14F-4D97-AF65-F5344CB8AC3E}">
        <p14:creationId xmlns:p14="http://schemas.microsoft.com/office/powerpoint/2010/main" val="3231606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895045" y="1618198"/>
            <a:ext cx="8610600" cy="3139321"/>
          </a:xfrm>
          <a:prstGeom prst="rect">
            <a:avLst/>
          </a:prstGeom>
          <a:noFill/>
        </p:spPr>
        <p:txBody>
          <a:bodyPr wrap="square" rtlCol="0">
            <a:spAutoFit/>
          </a:bodyPr>
          <a:lstStyle/>
          <a:p>
            <a:pPr lvl="0" defTabSz="914400"/>
            <a:r>
              <a:rPr lang="en-US" dirty="0">
                <a:solidFill>
                  <a:srgbClr val="0070C0"/>
                </a:solidFill>
                <a:latin typeface="Calibri" pitchFamily="34" charset="0"/>
              </a:rPr>
              <a:t>The next four slides are the template. To create your own presentation(s) using the template, either:</a:t>
            </a:r>
            <a:br>
              <a:rPr lang="en-US" dirty="0">
                <a:solidFill>
                  <a:srgbClr val="0070C0"/>
                </a:solidFill>
                <a:latin typeface="Calibri" pitchFamily="34" charset="0"/>
              </a:rPr>
            </a:br>
            <a:r>
              <a:rPr lang="en-US" dirty="0">
                <a:solidFill>
                  <a:srgbClr val="0070C0"/>
                </a:solidFill>
                <a:latin typeface="Calibri" pitchFamily="34" charset="0"/>
              </a:rPr>
              <a:t> </a:t>
            </a:r>
            <a:br>
              <a:rPr lang="en-US" dirty="0">
                <a:solidFill>
                  <a:srgbClr val="0070C0"/>
                </a:solidFill>
                <a:latin typeface="Calibri" pitchFamily="34" charset="0"/>
              </a:rPr>
            </a:br>
            <a:r>
              <a:rPr lang="en-US" dirty="0">
                <a:solidFill>
                  <a:srgbClr val="0070C0"/>
                </a:solidFill>
                <a:latin typeface="Calibri" pitchFamily="34" charset="0"/>
              </a:rPr>
              <a:t>a) Copy slides 4-7 to a new document (being sure to save the existing formatting/theme), delete the instructions from each slide, and add your text and photos, </a:t>
            </a:r>
          </a:p>
          <a:p>
            <a:pPr lvl="0" defTabSz="914400"/>
            <a:br>
              <a:rPr lang="en-US" dirty="0">
                <a:solidFill>
                  <a:srgbClr val="0070C0"/>
                </a:solidFill>
                <a:latin typeface="Calibri" pitchFamily="34" charset="0"/>
              </a:rPr>
            </a:br>
            <a:r>
              <a:rPr lang="en-US" dirty="0">
                <a:solidFill>
                  <a:srgbClr val="0070C0"/>
                </a:solidFill>
                <a:latin typeface="Calibri" pitchFamily="34" charset="0"/>
              </a:rPr>
              <a:t>OR </a:t>
            </a:r>
          </a:p>
          <a:p>
            <a:pPr lvl="0" defTabSz="914400"/>
            <a:br>
              <a:rPr lang="en-US" dirty="0">
                <a:solidFill>
                  <a:srgbClr val="0070C0"/>
                </a:solidFill>
                <a:latin typeface="Calibri" pitchFamily="34" charset="0"/>
              </a:rPr>
            </a:br>
            <a:r>
              <a:rPr lang="en-US" dirty="0">
                <a:solidFill>
                  <a:srgbClr val="0070C0"/>
                </a:solidFill>
                <a:latin typeface="Calibri" pitchFamily="34" charset="0"/>
              </a:rPr>
              <a:t>b) Save and rename this entire document. Then delete the introductory slides (Nos. 1-3) as well as the example at the end. Finally, remove the instructions from each slide and add your text and photos.  </a:t>
            </a:r>
            <a:endParaRPr kumimoji="0" lang="en-US" sz="1800" b="0" i="0" u="none" strike="noStrike" kern="1200" cap="none" spc="0" normalizeH="0" baseline="0" noProof="0" dirty="0">
              <a:ln>
                <a:noFill/>
              </a:ln>
              <a:solidFill>
                <a:srgbClr val="0070C0"/>
              </a:solidFill>
              <a:effectLst/>
              <a:uLnTx/>
              <a:uFillTx/>
              <a:latin typeface="Calibri"/>
            </a:endParaRPr>
          </a:p>
        </p:txBody>
      </p:sp>
    </p:spTree>
    <p:extLst>
      <p:ext uri="{BB962C8B-B14F-4D97-AF65-F5344CB8AC3E}">
        <p14:creationId xmlns:p14="http://schemas.microsoft.com/office/powerpoint/2010/main" val="3620327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719840" y="189358"/>
            <a:ext cx="8915399" cy="2262781"/>
          </a:xfrm>
        </p:spPr>
        <p:txBody>
          <a:bodyPr>
            <a:normAutofit/>
          </a:bodyPr>
          <a:lstStyle/>
          <a:p>
            <a:r>
              <a:rPr lang="en-US" dirty="0">
                <a:latin typeface="Calibri" panose="020F0502020204030204" pitchFamily="34" charset="0"/>
                <a:cs typeface="Calibri" panose="020F0502020204030204" pitchFamily="34" charset="0"/>
              </a:rPr>
              <a:t>Client Company Name</a:t>
            </a:r>
            <a:br>
              <a:rPr lang="en-US" dirty="0">
                <a:latin typeface="Calibri" panose="020F0502020204030204" pitchFamily="34" charset="0"/>
                <a:cs typeface="Calibri" panose="020F0502020204030204" pitchFamily="34" charset="0"/>
              </a:rPr>
            </a:br>
            <a:r>
              <a:rPr lang="en-US" i="1" dirty="0">
                <a:solidFill>
                  <a:schemeClr val="tx1">
                    <a:lumMod val="50000"/>
                  </a:schemeClr>
                </a:solidFill>
                <a:latin typeface="Calibri" panose="020F0502020204030204" pitchFamily="34" charset="0"/>
                <a:cs typeface="Calibri" panose="020F0502020204030204" pitchFamily="34" charset="0"/>
              </a:rPr>
              <a:t>(Font: Calibri 54, white)</a:t>
            </a:r>
            <a:endParaRPr lang="en-US"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719841" y="2563996"/>
            <a:ext cx="8915399" cy="4104646"/>
          </a:xfrm>
        </p:spPr>
        <p:txBody>
          <a:bodyPr>
            <a:normAutofit/>
          </a:bodyPr>
          <a:lstStyle/>
          <a:p>
            <a:r>
              <a:rPr lang="en-US" dirty="0">
                <a:solidFill>
                  <a:srgbClr val="0070C0"/>
                </a:solidFill>
                <a:latin typeface="Calibri" panose="020F0502020204030204" pitchFamily="34" charset="0"/>
                <a:cs typeface="Calibri" panose="020F0502020204030204" pitchFamily="34" charset="0"/>
              </a:rPr>
              <a:t>Category: </a:t>
            </a:r>
            <a:r>
              <a:rPr lang="en-US" dirty="0">
                <a:solidFill>
                  <a:schemeClr val="tx1"/>
                </a:solidFill>
                <a:latin typeface="Calibri" panose="020F0502020204030204" pitchFamily="34" charset="0"/>
                <a:cs typeface="Calibri" panose="020F0502020204030204" pitchFamily="34" charset="0"/>
              </a:rPr>
              <a:t>(Which category are you entering?)</a:t>
            </a:r>
          </a:p>
          <a:p>
            <a:r>
              <a:rPr lang="en-US" dirty="0">
                <a:solidFill>
                  <a:srgbClr val="0070C0"/>
                </a:solidFill>
                <a:latin typeface="Calibri" panose="020F0502020204030204" pitchFamily="34" charset="0"/>
                <a:cs typeface="Calibri" panose="020F0502020204030204" pitchFamily="34" charset="0"/>
              </a:rPr>
              <a:t>Show: </a:t>
            </a:r>
            <a:r>
              <a:rPr lang="en-US" dirty="0">
                <a:solidFill>
                  <a:schemeClr val="tx1"/>
                </a:solidFill>
                <a:latin typeface="Calibri" panose="020F0502020204030204" pitchFamily="34" charset="0"/>
                <a:cs typeface="Calibri" panose="020F0502020204030204" pitchFamily="34" charset="0"/>
              </a:rPr>
              <a:t>(Spell out the full name of the show or the name of the virtual/online event. Don’t use acronyms.)</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Year: </a:t>
            </a:r>
            <a:r>
              <a:rPr lang="en-US" dirty="0">
                <a:solidFill>
                  <a:schemeClr val="tx1"/>
                </a:solidFill>
                <a:latin typeface="Calibri" panose="020F0502020204030204" pitchFamily="34" charset="0"/>
                <a:cs typeface="Calibri" panose="020F0502020204030204" pitchFamily="34" charset="0"/>
              </a:rPr>
              <a:t>(Identify the year the show took place.)</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Budget:</a:t>
            </a:r>
            <a:r>
              <a:rPr lang="en-US" b="1"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(Input the budget range you selected when completing the online form. Use this format: $75 – $99K. Also note that all budget ranges and category names appear on the Submission Instructions for your reference.)</a:t>
            </a:r>
          </a:p>
          <a:p>
            <a:r>
              <a:rPr lang="en-US" dirty="0">
                <a:solidFill>
                  <a:schemeClr val="tx1">
                    <a:lumMod val="50000"/>
                  </a:schemeClr>
                </a:solidFill>
                <a:latin typeface="Calibri" panose="020F0502020204030204" pitchFamily="34" charset="0"/>
                <a:cs typeface="Calibri" panose="020F0502020204030204" pitchFamily="34" charset="0"/>
              </a:rPr>
              <a:t>(Font: Calibri 18, white)</a:t>
            </a:r>
          </a:p>
          <a:p>
            <a:endParaRPr lang="en-US" dirty="0">
              <a:solidFill>
                <a:srgbClr val="B2B2B2"/>
              </a:solidFill>
            </a:endParaRPr>
          </a:p>
        </p:txBody>
      </p:sp>
    </p:spTree>
    <p:extLst>
      <p:ext uri="{BB962C8B-B14F-4D97-AF65-F5344CB8AC3E}">
        <p14:creationId xmlns:p14="http://schemas.microsoft.com/office/powerpoint/2010/main" val="2139060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595651" y="1905000"/>
            <a:ext cx="8917569" cy="2862322"/>
          </a:xfrm>
          <a:prstGeom prst="rect">
            <a:avLst/>
          </a:prstGeom>
          <a:noFill/>
        </p:spPr>
        <p:txBody>
          <a:bodyPr wrap="none" rtlCol="0">
            <a:spAutoFit/>
          </a:bodyPr>
          <a:lstStyle/>
          <a:p>
            <a:pPr algn="ctr" defTabSz="914400"/>
            <a:r>
              <a:rPr lang="en-US" dirty="0">
                <a:solidFill>
                  <a:prstClr val="white"/>
                </a:solidFill>
                <a:latin typeface="Calibri"/>
              </a:rPr>
              <a:t>Paste one image per slide.</a:t>
            </a:r>
          </a:p>
          <a:p>
            <a:pPr algn="ctr" defTabSz="914400"/>
            <a:r>
              <a:rPr lang="en-US" dirty="0">
                <a:solidFill>
                  <a:prstClr val="white"/>
                </a:solidFill>
                <a:latin typeface="Calibri"/>
              </a:rPr>
              <a:t>Add additional blank slides as necessary. Although not required, </a:t>
            </a:r>
          </a:p>
          <a:p>
            <a:pPr algn="ctr" defTabSz="914400"/>
            <a:r>
              <a:rPr lang="en-US" dirty="0">
                <a:solidFill>
                  <a:prstClr val="white"/>
                </a:solidFill>
                <a:latin typeface="Calibri"/>
              </a:rPr>
              <a:t>MINIMAL white text in Calibri 18 may be used to describe an image.</a:t>
            </a:r>
          </a:p>
          <a:p>
            <a:pPr algn="ctr" defTabSz="914400"/>
            <a:endParaRPr lang="en-US" dirty="0">
              <a:solidFill>
                <a:prstClr val="white"/>
              </a:solidFill>
              <a:latin typeface="Calibri"/>
            </a:endParaRPr>
          </a:p>
          <a:p>
            <a:pPr algn="ctr" defTabSz="914400"/>
            <a:r>
              <a:rPr lang="en-US" dirty="0">
                <a:solidFill>
                  <a:prstClr val="white"/>
                </a:solidFill>
                <a:latin typeface="Calibri"/>
              </a:rPr>
              <a:t>If you include optional videos with your entry, please place the word “video” on a blank slide </a:t>
            </a:r>
          </a:p>
          <a:p>
            <a:pPr algn="ctr" defTabSz="914400"/>
            <a:r>
              <a:rPr lang="en-US" dirty="0">
                <a:solidFill>
                  <a:prstClr val="white"/>
                </a:solidFill>
                <a:latin typeface="Calibri"/>
              </a:rPr>
              <a:t>and include the actual video file among your high-res images submitted via DropBox.</a:t>
            </a:r>
          </a:p>
          <a:p>
            <a:pPr algn="ctr" defTabSz="914400"/>
            <a:r>
              <a:rPr lang="en-US" dirty="0">
                <a:solidFill>
                  <a:prstClr val="white"/>
                </a:solidFill>
                <a:latin typeface="Calibri"/>
              </a:rPr>
              <a:t>Once we receive your materials and start to organize all entries, </a:t>
            </a:r>
          </a:p>
          <a:p>
            <a:pPr algn="ctr" defTabSz="914400"/>
            <a:r>
              <a:rPr lang="en-US" dirty="0">
                <a:solidFill>
                  <a:prstClr val="white"/>
                </a:solidFill>
                <a:latin typeface="Calibri"/>
              </a:rPr>
              <a:t>we will embed the video file(s) into the labeled slide(s).</a:t>
            </a:r>
          </a:p>
          <a:p>
            <a:pPr algn="ctr" defTabSz="914400"/>
            <a:endParaRPr lang="en-US" dirty="0">
              <a:solidFill>
                <a:prstClr val="white"/>
              </a:solidFill>
              <a:latin typeface="Calibri"/>
            </a:endParaRPr>
          </a:p>
          <a:p>
            <a:pPr algn="ctr" defTabSz="914400"/>
            <a:r>
              <a:rPr lang="en-US" dirty="0">
                <a:solidFill>
                  <a:prstClr val="white"/>
                </a:solidFill>
                <a:latin typeface="Calibri"/>
              </a:rPr>
              <a:t>(Remove this text box before pasting each photo.)</a:t>
            </a:r>
          </a:p>
        </p:txBody>
      </p:sp>
    </p:spTree>
    <p:extLst>
      <p:ext uri="{BB962C8B-B14F-4D97-AF65-F5344CB8AC3E}">
        <p14:creationId xmlns:p14="http://schemas.microsoft.com/office/powerpoint/2010/main" val="555230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3055274" y="179204"/>
            <a:ext cx="8915399" cy="477878"/>
          </a:xfrm>
        </p:spPr>
        <p:txBody>
          <a:bodyPr>
            <a:normAutofit fontScale="90000"/>
          </a:bodyPr>
          <a:lstStyle/>
          <a:p>
            <a:pPr algn="r"/>
            <a:r>
              <a:rPr lang="en-US" sz="3200" dirty="0">
                <a:latin typeface="Calibri" panose="020F0502020204030204" pitchFamily="34" charset="0"/>
                <a:cs typeface="Calibri" panose="020F0502020204030204" pitchFamily="34" charset="0"/>
              </a:rPr>
              <a:t>Client Company Name </a:t>
            </a:r>
            <a:r>
              <a:rPr lang="en-US" sz="3200" i="1" dirty="0">
                <a:solidFill>
                  <a:schemeClr val="tx1">
                    <a:lumMod val="50000"/>
                  </a:schemeClr>
                </a:solidFill>
                <a:latin typeface="Calibri" panose="020F0502020204030204" pitchFamily="34" charset="0"/>
                <a:cs typeface="Calibri" panose="020F0502020204030204" pitchFamily="34" charset="0"/>
              </a:rPr>
              <a:t>(Font: Calibri 29, white)</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6164179"/>
          </a:xfrm>
        </p:spPr>
        <p:txBody>
          <a:bodyPr>
            <a:noAutofit/>
          </a:bodyPr>
          <a:lstStyle/>
          <a:p>
            <a:r>
              <a:rPr lang="en-US" dirty="0">
                <a:solidFill>
                  <a:srgbClr val="0070C0"/>
                </a:solidFill>
                <a:latin typeface="Calibri" panose="020F0502020204030204" pitchFamily="34" charset="0"/>
                <a:cs typeface="Calibri" panose="020F0502020204030204" pitchFamily="34" charset="0"/>
              </a:rPr>
              <a:t>Company: </a:t>
            </a:r>
            <a:r>
              <a:rPr lang="en-US" dirty="0">
                <a:solidFill>
                  <a:schemeClr val="tx1"/>
                </a:solidFill>
                <a:latin typeface="Calibri" panose="020F0502020204030204" pitchFamily="34" charset="0"/>
                <a:cs typeface="Calibri" panose="020F0502020204030204" pitchFamily="34" charset="0"/>
              </a:rPr>
              <a:t>(Use 10 words or fewer to describe the client company.) </a:t>
            </a:r>
            <a:r>
              <a:rPr lang="en-US" i="1" dirty="0">
                <a:solidFill>
                  <a:schemeClr val="tx1">
                    <a:lumMod val="50000"/>
                  </a:schemeClr>
                </a:solidFill>
                <a:latin typeface="Calibri" panose="020F0502020204030204" pitchFamily="34" charset="0"/>
                <a:cs typeface="Calibri" panose="020F0502020204030204" pitchFamily="34" charset="0"/>
              </a:rPr>
              <a:t>(Font: Calibri 18, white)</a:t>
            </a:r>
            <a:endParaRPr lang="en-US" dirty="0">
              <a:solidFill>
                <a:srgbClr val="B2B2B2"/>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Target Audience: </a:t>
            </a:r>
            <a:r>
              <a:rPr lang="en-US" dirty="0">
                <a:solidFill>
                  <a:schemeClr val="tx1"/>
                </a:solidFill>
                <a:latin typeface="Calibri" panose="020F0502020204030204" pitchFamily="34" charset="0"/>
                <a:cs typeface="Calibri" panose="020F0502020204030204" pitchFamily="34" charset="0"/>
              </a:rPr>
              <a:t>(Briefly describe the target audience for this promotion.) </a:t>
            </a:r>
            <a:r>
              <a:rPr lang="en-US" i="1" dirty="0">
                <a:solidFill>
                  <a:schemeClr val="tx1">
                    <a:lumMod val="50000"/>
                  </a:schemeClr>
                </a:solidFill>
                <a:latin typeface="Calibri" panose="020F0502020204030204" pitchFamily="34" charset="0"/>
                <a:cs typeface="Calibri" panose="020F0502020204030204" pitchFamily="34" charset="0"/>
              </a:rPr>
              <a:t>(Font: Calibri 18, white)</a:t>
            </a:r>
            <a:endParaRPr lang="en-US" dirty="0">
              <a:solidFill>
                <a:srgbClr val="0070C0"/>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Goals: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(Use paragraphs or bulleted points to describe the promotion’s measurable, numeric objectives, such as leads, ROI, sales, attendance, press mentions, etc.) </a:t>
            </a:r>
            <a:r>
              <a:rPr lang="en-US" i="1" dirty="0">
                <a:solidFill>
                  <a:schemeClr val="tx1">
                    <a:lumMod val="50000"/>
                  </a:schemeClr>
                </a:solidFill>
                <a:latin typeface="Calibri" panose="020F0502020204030204" pitchFamily="34" charset="0"/>
                <a:cs typeface="Calibri" panose="020F0502020204030204" pitchFamily="34" charset="0"/>
              </a:rPr>
              <a:t>(Font: Calibri 18, white)</a:t>
            </a:r>
            <a:endParaRPr lang="en-US" dirty="0">
              <a:solidFill>
                <a:srgbClr val="0070C0"/>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Project Description/Solution: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(Use paragraphs or bulleted points to describe the promotion in detail.) </a:t>
            </a:r>
            <a:r>
              <a:rPr lang="en-US" i="1" dirty="0">
                <a:solidFill>
                  <a:schemeClr val="tx1">
                    <a:lumMod val="50000"/>
                  </a:schemeClr>
                </a:solidFill>
                <a:latin typeface="Calibri" panose="020F0502020204030204" pitchFamily="34" charset="0"/>
                <a:cs typeface="Calibri" panose="020F0502020204030204" pitchFamily="34" charset="0"/>
              </a:rPr>
              <a:t>(Font: Calibri 18, white)</a:t>
            </a:r>
            <a:endParaRPr lang="en-US" dirty="0">
              <a:solidFill>
                <a:srgbClr val="0070C0"/>
              </a:solidFill>
              <a:latin typeface="Calibri" panose="020F0502020204030204" pitchFamily="34" charset="0"/>
              <a:cs typeface="Calibri" panose="020F0502020204030204" pitchFamily="34" charset="0"/>
            </a:endParaRPr>
          </a:p>
          <a:p>
            <a:r>
              <a:rPr lang="en-US" dirty="0">
                <a:solidFill>
                  <a:srgbClr val="0070C0"/>
                </a:solidFill>
                <a:latin typeface="Calibri" panose="020F0502020204030204" pitchFamily="34" charset="0"/>
                <a:cs typeface="Calibri" panose="020F0502020204030204" pitchFamily="34" charset="0"/>
              </a:rPr>
              <a:t>Results: </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(Provide numeric results relative to the stated goals, such as leads, ROI, sales, attendance, press mentions, etc. Information must include comparisons that give the results a context. For example, include year-to-year or results-to-goals comparisons.) </a:t>
            </a:r>
            <a:r>
              <a:rPr lang="en-US" i="1" dirty="0">
                <a:solidFill>
                  <a:schemeClr val="tx1">
                    <a:lumMod val="50000"/>
                  </a:schemeClr>
                </a:solidFill>
                <a:latin typeface="Calibri" panose="020F0502020204030204" pitchFamily="34" charset="0"/>
                <a:cs typeface="Calibri" panose="020F0502020204030204" pitchFamily="34" charset="0"/>
              </a:rPr>
              <a:t>(Font: Calibri 18, white)</a:t>
            </a:r>
          </a:p>
          <a:p>
            <a:endParaRPr lang="en-US" dirty="0">
              <a:solidFill>
                <a:srgbClr val="B2B2B2"/>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(You may split this information onto several slides if necessary. Just be sure to maintain the headings and design to aid content organization, and remember that in the eyes of the judges, concise, concrete, and well-written text is better than multiple slides filled with verbose marketing-speak.)</a:t>
            </a:r>
          </a:p>
          <a:p>
            <a:r>
              <a:rPr lang="en-US" dirty="0">
                <a:solidFill>
                  <a:schemeClr val="tx1"/>
                </a:solidFill>
                <a:latin typeface="Calibri" panose="020F0502020204030204" pitchFamily="34" charset="0"/>
                <a:cs typeface="Calibri" panose="020F0502020204030204" pitchFamily="34" charset="0"/>
              </a:rPr>
              <a:t>(NAMES OF CREATIVE OR PRODUCTION FIRMS SHOULD ONLY APPEAR ON THE CONTRIBUTING FIRMS SLIDE.)</a:t>
            </a:r>
            <a:endParaRPr lang="en-US" dirty="0">
              <a:solidFill>
                <a:srgbClr val="B2B2B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641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021405" y="179204"/>
            <a:ext cx="8915399" cy="477878"/>
          </a:xfrm>
        </p:spPr>
        <p:txBody>
          <a:bodyPr>
            <a:normAutofit fontScale="90000"/>
          </a:bodyPr>
          <a:lstStyle/>
          <a:p>
            <a:pPr algn="ctr"/>
            <a:r>
              <a:rPr lang="en-US" sz="3200" dirty="0">
                <a:latin typeface="Calibri" panose="020F0502020204030204" pitchFamily="34" charset="0"/>
                <a:cs typeface="Calibri" panose="020F0502020204030204" pitchFamily="34" charset="0"/>
              </a:rPr>
              <a:t>Contributing Firms </a:t>
            </a:r>
            <a:r>
              <a:rPr lang="en-US" sz="3200" i="1" dirty="0">
                <a:solidFill>
                  <a:schemeClr val="tx1">
                    <a:lumMod val="50000"/>
                  </a:schemeClr>
                </a:solidFill>
                <a:latin typeface="Calibri" panose="020F0502020204030204" pitchFamily="34" charset="0"/>
                <a:cs typeface="Calibri" panose="020F0502020204030204" pitchFamily="34" charset="0"/>
              </a:rPr>
              <a:t>(Font: Calibri 29, white)</a:t>
            </a:r>
            <a:endParaRPr lang="en-US" sz="3200"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430743" y="657082"/>
            <a:ext cx="9621876" cy="5968237"/>
          </a:xfrm>
        </p:spPr>
        <p:txBody>
          <a:bodyPr>
            <a:normAutofit/>
          </a:bodyPr>
          <a:lstStyle/>
          <a:p>
            <a:r>
              <a:rPr lang="en-US" dirty="0">
                <a:solidFill>
                  <a:schemeClr val="tx1"/>
                </a:solidFill>
                <a:latin typeface="Calibri" panose="020F0502020204030204" pitchFamily="34" charset="0"/>
                <a:cs typeface="Calibri" panose="020F0502020204030204" pitchFamily="34" charset="0"/>
              </a:rPr>
              <a:t>(Use bullet points to list all firms involved in the design, fabrication, and photography of the exhibit, along with a contact person, phone number, and email for each.) </a:t>
            </a:r>
          </a:p>
          <a:p>
            <a:r>
              <a:rPr lang="en-US" i="1" dirty="0">
                <a:solidFill>
                  <a:schemeClr val="tx1">
                    <a:lumMod val="50000"/>
                  </a:schemeClr>
                </a:solidFill>
                <a:latin typeface="Calibri" panose="020F0502020204030204" pitchFamily="34" charset="0"/>
                <a:cs typeface="Calibri" panose="020F0502020204030204" pitchFamily="34" charset="0"/>
              </a:rPr>
              <a:t>(Font: Calibri 18, white)</a:t>
            </a:r>
          </a:p>
          <a:p>
            <a:endParaRPr lang="en-US" dirty="0">
              <a:solidFill>
                <a:srgbClr val="B2B2B2"/>
              </a:solidFill>
              <a:latin typeface="Calibri" panose="020F0502020204030204" pitchFamily="34" charset="0"/>
              <a:cs typeface="Calibri" panose="020F0502020204030204" pitchFamily="34" charset="0"/>
            </a:endParaRPr>
          </a:p>
          <a:p>
            <a:r>
              <a:rPr lang="en-US" dirty="0">
                <a:solidFill>
                  <a:srgbClr val="3366FF"/>
                </a:solidFill>
                <a:latin typeface="Calibri" panose="020F0502020204030204" pitchFamily="34" charset="0"/>
                <a:cs typeface="Calibri" panose="020F0502020204030204" pitchFamily="34" charset="0"/>
              </a:rPr>
              <a:t>Creative</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X</a:t>
            </a:r>
          </a:p>
          <a:p>
            <a:r>
              <a:rPr lang="en-US" dirty="0">
                <a:solidFill>
                  <a:srgbClr val="3366FF"/>
                </a:solidFill>
                <a:latin typeface="Calibri" panose="020F0502020204030204" pitchFamily="34" charset="0"/>
                <a:cs typeface="Calibri" panose="020F0502020204030204" pitchFamily="34" charset="0"/>
              </a:rPr>
              <a:t>Production</a:t>
            </a: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X</a:t>
            </a:r>
          </a:p>
          <a:p>
            <a:r>
              <a:rPr lang="en-US" dirty="0">
                <a:solidFill>
                  <a:srgbClr val="3366FF"/>
                </a:solidFill>
                <a:latin typeface="Calibri" panose="020F0502020204030204" pitchFamily="34" charset="0"/>
                <a:cs typeface="Calibri" panose="020F0502020204030204" pitchFamily="34" charset="0"/>
              </a:rPr>
              <a:t>Photography</a:t>
            </a:r>
            <a:r>
              <a:rPr lang="en-US" dirty="0">
                <a:solidFill>
                  <a:srgbClr val="B2B2B2"/>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(List the company, not person, that should receive the photo credit.)</a:t>
            </a:r>
            <a:endParaRPr lang="en-US" dirty="0">
              <a:solidFill>
                <a:srgbClr val="B2B2B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X</a:t>
            </a:r>
          </a:p>
          <a:p>
            <a:endParaRPr lang="en-US" sz="1900" dirty="0">
              <a:solidFill>
                <a:srgbClr val="B2B2B2"/>
              </a:solidFill>
            </a:endParaRPr>
          </a:p>
          <a:p>
            <a:endParaRPr lang="en-US" sz="1900" i="1" dirty="0">
              <a:solidFill>
                <a:schemeClr val="tx1"/>
              </a:solidFill>
            </a:endParaRPr>
          </a:p>
          <a:p>
            <a:pPr marL="285750" indent="-285750">
              <a:buFont typeface="Arial" panose="020B0604020202020204" pitchFamily="34" charset="0"/>
              <a:buChar char="•"/>
            </a:pPr>
            <a:endParaRPr lang="en-US" sz="1900" dirty="0">
              <a:solidFill>
                <a:srgbClr val="B2B2B2"/>
              </a:solidFill>
            </a:endParaRPr>
          </a:p>
          <a:p>
            <a:r>
              <a:rPr lang="en-US" dirty="0">
                <a:solidFill>
                  <a:schemeClr val="tx1"/>
                </a:solidFill>
                <a:latin typeface="Calibri" panose="020F0502020204030204" pitchFamily="34" charset="0"/>
                <a:cs typeface="Calibri" panose="020F0502020204030204" pitchFamily="34" charset="0"/>
              </a:rPr>
              <a:t>(All firms listed must fall under one or more of these headings. That is, categories such as AV design, lighting concepts, etc. are not allowed.)</a:t>
            </a:r>
            <a:endParaRPr lang="en-US" dirty="0">
              <a:solidFill>
                <a:srgbClr val="B2B2B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9608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028299" y="2463674"/>
            <a:ext cx="8610600" cy="646331"/>
          </a:xfrm>
          <a:prstGeom prst="rect">
            <a:avLst/>
          </a:prstGeom>
          <a:noFill/>
        </p:spPr>
        <p:txBody>
          <a:bodyPr wrap="square" rtlCol="0">
            <a:spAutoFit/>
          </a:bodyPr>
          <a:lstStyle/>
          <a:p>
            <a:pPr lvl="0" defTabSz="914400"/>
            <a:r>
              <a:rPr lang="en-US" dirty="0">
                <a:solidFill>
                  <a:srgbClr val="6699FF"/>
                </a:solidFill>
                <a:latin typeface="Calibri" pitchFamily="34" charset="0"/>
              </a:rPr>
              <a:t>The remaining slides provide an example to illustrate how your entry should look and what type of information the judges are expecting in the summary.</a:t>
            </a:r>
            <a:endParaRPr kumimoji="0" lang="en-US" sz="1800" b="0"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2074818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EFD4B-3392-4644-8985-A1F19C3709F1}"/>
              </a:ext>
            </a:extLst>
          </p:cNvPr>
          <p:cNvSpPr>
            <a:spLocks noGrp="1"/>
          </p:cNvSpPr>
          <p:nvPr>
            <p:ph type="ctrTitle"/>
          </p:nvPr>
        </p:nvSpPr>
        <p:spPr>
          <a:xfrm>
            <a:off x="2719840" y="189358"/>
            <a:ext cx="8915399" cy="1179945"/>
          </a:xfrm>
        </p:spPr>
        <p:txBody>
          <a:bodyPr>
            <a:normAutofit/>
          </a:bodyPr>
          <a:lstStyle/>
          <a:p>
            <a:r>
              <a:rPr lang="en-US" dirty="0">
                <a:latin typeface="Calibri" panose="020F0502020204030204" pitchFamily="34" charset="0"/>
                <a:cs typeface="Calibri" panose="020F0502020204030204" pitchFamily="34" charset="0"/>
              </a:rPr>
              <a:t>Micron</a:t>
            </a:r>
            <a:endParaRPr lang="en-US" dirty="0">
              <a:solidFill>
                <a:schemeClr val="tx1">
                  <a:lumMod val="50000"/>
                </a:schemeClr>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3388F09E-14F6-4925-9C5B-9876D680CB55}"/>
              </a:ext>
            </a:extLst>
          </p:cNvPr>
          <p:cNvSpPr>
            <a:spLocks noGrp="1"/>
          </p:cNvSpPr>
          <p:nvPr>
            <p:ph type="subTitle" idx="1"/>
          </p:nvPr>
        </p:nvSpPr>
        <p:spPr>
          <a:xfrm>
            <a:off x="2719841" y="2563996"/>
            <a:ext cx="8915399" cy="4104646"/>
          </a:xfrm>
        </p:spPr>
        <p:txBody>
          <a:bodyPr>
            <a:normAutofit/>
          </a:bodyPr>
          <a:lstStyle/>
          <a:p>
            <a:r>
              <a:rPr lang="en-US" dirty="0">
                <a:solidFill>
                  <a:srgbClr val="0070C0"/>
                </a:solidFill>
                <a:latin typeface="Calibri" panose="020F0502020204030204" pitchFamily="34" charset="0"/>
                <a:cs typeface="Calibri" panose="020F0502020204030204" pitchFamily="34" charset="0"/>
              </a:rPr>
              <a:t>Category: </a:t>
            </a:r>
            <a:r>
              <a:rPr lang="en-US" dirty="0">
                <a:solidFill>
                  <a:schemeClr val="tx1"/>
                </a:solidFill>
                <a:latin typeface="Calibri" panose="020F0502020204030204" pitchFamily="34" charset="0"/>
                <a:cs typeface="Calibri" panose="020F0502020204030204" pitchFamily="34" charset="0"/>
              </a:rPr>
              <a:t>Premium/Giveaway</a:t>
            </a:r>
          </a:p>
          <a:p>
            <a:r>
              <a:rPr lang="en-US" dirty="0">
                <a:solidFill>
                  <a:srgbClr val="0070C0"/>
                </a:solidFill>
                <a:latin typeface="Calibri" panose="020F0502020204030204" pitchFamily="34" charset="0"/>
                <a:cs typeface="Calibri" panose="020F0502020204030204" pitchFamily="34" charset="0"/>
              </a:rPr>
              <a:t>Show: </a:t>
            </a:r>
            <a:r>
              <a:rPr lang="en-US" dirty="0">
                <a:solidFill>
                  <a:schemeClr val="tx1"/>
                </a:solidFill>
                <a:latin typeface="Calibri" panose="020F0502020204030204" pitchFamily="34" charset="0"/>
                <a:cs typeface="Calibri" panose="020F0502020204030204" pitchFamily="34" charset="0"/>
              </a:rPr>
              <a:t>VM World</a:t>
            </a:r>
          </a:p>
          <a:p>
            <a:r>
              <a:rPr lang="en-US" dirty="0">
                <a:solidFill>
                  <a:srgbClr val="0070C0"/>
                </a:solidFill>
                <a:latin typeface="Calibri" panose="020F0502020204030204" pitchFamily="34" charset="0"/>
                <a:cs typeface="Calibri" panose="020F0502020204030204" pitchFamily="34" charset="0"/>
              </a:rPr>
              <a:t>Year: </a:t>
            </a:r>
            <a:r>
              <a:rPr lang="en-US" dirty="0">
                <a:solidFill>
                  <a:schemeClr val="tx1"/>
                </a:solidFill>
                <a:latin typeface="Calibri" panose="020F0502020204030204" pitchFamily="34" charset="0"/>
                <a:cs typeface="Calibri" panose="020F0502020204030204" pitchFamily="34" charset="0"/>
              </a:rPr>
              <a:t>2019</a:t>
            </a:r>
          </a:p>
          <a:p>
            <a:r>
              <a:rPr lang="en-US" dirty="0">
                <a:solidFill>
                  <a:srgbClr val="0070C0"/>
                </a:solidFill>
                <a:latin typeface="Calibri" panose="020F0502020204030204" pitchFamily="34" charset="0"/>
                <a:cs typeface="Calibri" panose="020F0502020204030204" pitchFamily="34" charset="0"/>
              </a:rPr>
              <a:t>Budget:</a:t>
            </a:r>
            <a:r>
              <a:rPr lang="en-US" b="1" dirty="0">
                <a:solidFill>
                  <a:srgbClr val="0070C0"/>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Less Than $49K</a:t>
            </a:r>
          </a:p>
        </p:txBody>
      </p:sp>
    </p:spTree>
    <p:extLst>
      <p:ext uri="{BB962C8B-B14F-4D97-AF65-F5344CB8AC3E}">
        <p14:creationId xmlns:p14="http://schemas.microsoft.com/office/powerpoint/2010/main" val="2911439738"/>
      </p:ext>
    </p:extLst>
  </p:cSld>
  <p:clrMapOvr>
    <a:masterClrMapping/>
  </p:clrMapOvr>
</p:sld>
</file>

<file path=ppt/theme/theme1.xml><?xml version="1.0" encoding="utf-8"?>
<a:theme xmlns:a="http://schemas.openxmlformats.org/drawingml/2006/main" name="Wisp">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TotalTime>
  <Words>2079</Words>
  <Application>Microsoft Office PowerPoint</Application>
  <PresentationFormat>Widescreen</PresentationFormat>
  <Paragraphs>150</Paragraphs>
  <Slides>25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Calibri</vt:lpstr>
      <vt:lpstr>Calibri Light</vt:lpstr>
      <vt:lpstr>Century Gothic</vt:lpstr>
      <vt:lpstr>Wingdings 3</vt:lpstr>
      <vt:lpstr>Wisp</vt:lpstr>
      <vt:lpstr>5_Office Theme</vt:lpstr>
      <vt:lpstr>1_Office Theme</vt:lpstr>
      <vt:lpstr>Sizzle Awards  Template and Example</vt:lpstr>
      <vt:lpstr>PowerPoint Presentation</vt:lpstr>
      <vt:lpstr>PowerPoint Presentation</vt:lpstr>
      <vt:lpstr>Client Company Name (Font: Calibri 54, white)</vt:lpstr>
      <vt:lpstr>PowerPoint Presentation</vt:lpstr>
      <vt:lpstr>Client Company Name (Font: Calibri 29, white)</vt:lpstr>
      <vt:lpstr>Contributing Firms (Font: Calibri 29, white)</vt:lpstr>
      <vt:lpstr>PowerPoint Presentation</vt:lpstr>
      <vt:lpstr>Micron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Micron</vt:lpstr>
      <vt:lpstr>Micron</vt:lpstr>
      <vt:lpstr>Micron</vt:lpstr>
      <vt:lpstr>Micron</vt:lpstr>
      <vt:lpstr>Micron</vt:lpstr>
      <vt:lpstr>Contributing Firms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Company Name (Font: Calibri 54)</dc:title>
  <dc:creator>Linda Armstrong</dc:creator>
  <cp:lastModifiedBy>Linda Armstrong</cp:lastModifiedBy>
  <cp:revision>24</cp:revision>
  <dcterms:created xsi:type="dcterms:W3CDTF">2019-04-11T19:55:33Z</dcterms:created>
  <dcterms:modified xsi:type="dcterms:W3CDTF">2022-08-27T13:08:43Z</dcterms:modified>
</cp:coreProperties>
</file>